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3" r:id="rId3"/>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FF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54" autoAdjust="0"/>
  </p:normalViewPr>
  <p:slideViewPr>
    <p:cSldViewPr showGuides="1">
      <p:cViewPr varScale="1">
        <p:scale>
          <a:sx n="77" d="100"/>
          <a:sy n="77" d="100"/>
        </p:scale>
        <p:origin x="90" y="7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7825" cy="493713"/>
          </a:xfrm>
          <a:prstGeom prst="rect">
            <a:avLst/>
          </a:prstGeom>
        </p:spPr>
        <p:txBody>
          <a:bodyPr vert="horz" lIns="91440" tIns="45720" rIns="91440" bIns="45720" rtlCol="0"/>
          <a:lstStyle>
            <a:lvl1pPr algn="r" eaLnBrk="1" hangingPunct="1">
              <a:defRPr sz="1200">
                <a:latin typeface="Arial" charset="0"/>
                <a:ea typeface="ＭＳ Ｐゴシック" pitchFamily="50" charset="-128"/>
              </a:defRPr>
            </a:lvl1pPr>
          </a:lstStyle>
          <a:p>
            <a:pPr>
              <a:defRPr/>
            </a:pPr>
            <a:fld id="{D51EE9D9-2903-4CA7-929C-76A020B45BB8}" type="datetimeFigureOut">
              <a:rPr lang="ja-JP" altLang="en-US"/>
              <a:pPr>
                <a:defRPr/>
              </a:pPr>
              <a:t>2023/8/31</a:t>
            </a:fld>
            <a:endParaRPr lang="ja-JP" altLang="en-US"/>
          </a:p>
        </p:txBody>
      </p:sp>
      <p:sp>
        <p:nvSpPr>
          <p:cNvPr id="4" name="スライド イメージ プレースホルダ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7825"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1C7624B-2D27-4174-9CDF-11032940F15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BAFF30C-D27C-4586-8255-3ED4EAC12E27}" type="slidenum">
              <a:rPr lang="ja-JP" altLang="en-US" smtClean="0">
                <a:latin typeface="Arial" panose="020B0604020202020204" pitchFamily="34" charset="0"/>
              </a:rPr>
              <a:pPr>
                <a:spcBef>
                  <a:spcPct val="0"/>
                </a:spcBef>
              </a:pPr>
              <a:t>1</a:t>
            </a:fld>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BAFF30C-D27C-4586-8255-3ED4EAC12E27}" type="slidenum">
              <a:rPr lang="ja-JP" altLang="en-US" smtClean="0">
                <a:latin typeface="Arial" panose="020B0604020202020204" pitchFamily="34" charset="0"/>
              </a:rPr>
              <a:pPr>
                <a:spcBef>
                  <a:spcPct val="0"/>
                </a:spcBef>
              </a:pPr>
              <a:t>2</a:t>
            </a:fld>
            <a:endParaRPr lang="ja-JP" altLang="en-US">
              <a:latin typeface="Arial" panose="020B0604020202020204" pitchFamily="34" charset="0"/>
            </a:endParaRPr>
          </a:p>
        </p:txBody>
      </p:sp>
    </p:spTree>
    <p:extLst>
      <p:ext uri="{BB962C8B-B14F-4D97-AF65-F5344CB8AC3E}">
        <p14:creationId xmlns:p14="http://schemas.microsoft.com/office/powerpoint/2010/main" val="2361815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704FB5B-461B-4FDA-9C1A-1327E3AB9C61}" type="datetimeFigureOut">
              <a:rPr lang="ja-JP" altLang="en-US"/>
              <a:pPr>
                <a:defRPr/>
              </a:pPr>
              <a:t>2023/8/31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419DB5-48D2-4FA8-A0A2-A09DE67E329A}" type="slidenum">
              <a:rPr lang="ja-JP" altLang="en-US"/>
              <a:pPr>
                <a:defRPr/>
              </a:pPr>
              <a:t>‹#›</a:t>
            </a:fld>
            <a:endParaRPr lang="ja-JP" altLang="en-US"/>
          </a:p>
        </p:txBody>
      </p:sp>
    </p:spTree>
    <p:extLst>
      <p:ext uri="{BB962C8B-B14F-4D97-AF65-F5344CB8AC3E}">
        <p14:creationId xmlns:p14="http://schemas.microsoft.com/office/powerpoint/2010/main" val="69533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1E28B09-B5FB-4F86-B967-FA30ED9176C5}" type="datetimeFigureOut">
              <a:rPr lang="ja-JP" altLang="en-US"/>
              <a:pPr>
                <a:defRPr/>
              </a:pPr>
              <a:t>2023/8/31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9A818E-1D58-4E26-A67B-567DFDE6123E}" type="slidenum">
              <a:rPr lang="ja-JP" altLang="en-US"/>
              <a:pPr>
                <a:defRPr/>
              </a:pPr>
              <a:t>‹#›</a:t>
            </a:fld>
            <a:endParaRPr lang="ja-JP" altLang="en-US"/>
          </a:p>
        </p:txBody>
      </p:sp>
    </p:spTree>
    <p:extLst>
      <p:ext uri="{BB962C8B-B14F-4D97-AF65-F5344CB8AC3E}">
        <p14:creationId xmlns:p14="http://schemas.microsoft.com/office/powerpoint/2010/main" val="333040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E5E4E2A-0C0F-40DE-AB95-0B1E254CDA9C}" type="datetimeFigureOut">
              <a:rPr lang="ja-JP" altLang="en-US"/>
              <a:pPr>
                <a:defRPr/>
              </a:pPr>
              <a:t>2023/8/31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3E95595-3843-4388-9EC8-2576E15CA04C}" type="slidenum">
              <a:rPr lang="ja-JP" altLang="en-US"/>
              <a:pPr>
                <a:defRPr/>
              </a:pPr>
              <a:t>‹#›</a:t>
            </a:fld>
            <a:endParaRPr lang="ja-JP" altLang="en-US"/>
          </a:p>
        </p:txBody>
      </p:sp>
    </p:spTree>
    <p:extLst>
      <p:ext uri="{BB962C8B-B14F-4D97-AF65-F5344CB8AC3E}">
        <p14:creationId xmlns:p14="http://schemas.microsoft.com/office/powerpoint/2010/main" val="406051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6399FF1-7D78-4181-9A16-E877D4C5D97C}" type="datetimeFigureOut">
              <a:rPr lang="ja-JP" altLang="en-US"/>
              <a:pPr>
                <a:defRPr/>
              </a:pPr>
              <a:t>2023/8/31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7F746C0-A015-4AF6-B25A-211AB7AE1370}" type="slidenum">
              <a:rPr lang="ja-JP" altLang="en-US"/>
              <a:pPr>
                <a:defRPr/>
              </a:pPr>
              <a:t>‹#›</a:t>
            </a:fld>
            <a:endParaRPr lang="ja-JP" altLang="en-US"/>
          </a:p>
        </p:txBody>
      </p:sp>
    </p:spTree>
    <p:extLst>
      <p:ext uri="{BB962C8B-B14F-4D97-AF65-F5344CB8AC3E}">
        <p14:creationId xmlns:p14="http://schemas.microsoft.com/office/powerpoint/2010/main" val="93610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74E899B-37AB-4585-887B-D9C6E74FCAFA}" type="datetimeFigureOut">
              <a:rPr lang="ja-JP" altLang="en-US"/>
              <a:pPr>
                <a:defRPr/>
              </a:pPr>
              <a:t>2023/8/31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C9A4D62-7E83-4714-A011-D7298A795F73}" type="slidenum">
              <a:rPr lang="ja-JP" altLang="en-US"/>
              <a:pPr>
                <a:defRPr/>
              </a:pPr>
              <a:t>‹#›</a:t>
            </a:fld>
            <a:endParaRPr lang="ja-JP" altLang="en-US"/>
          </a:p>
        </p:txBody>
      </p:sp>
    </p:spTree>
    <p:extLst>
      <p:ext uri="{BB962C8B-B14F-4D97-AF65-F5344CB8AC3E}">
        <p14:creationId xmlns:p14="http://schemas.microsoft.com/office/powerpoint/2010/main" val="440262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5A8B186-8BDB-4825-AFF2-9B715CD4C5DB}" type="datetimeFigureOut">
              <a:rPr lang="ja-JP" altLang="en-US"/>
              <a:pPr>
                <a:defRPr/>
              </a:pPr>
              <a:t>2023/8/31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19C6E6D-5FFF-4C7F-A81F-640940695F7E}" type="slidenum">
              <a:rPr lang="ja-JP" altLang="en-US"/>
              <a:pPr>
                <a:defRPr/>
              </a:pPr>
              <a:t>‹#›</a:t>
            </a:fld>
            <a:endParaRPr lang="ja-JP" altLang="en-US"/>
          </a:p>
        </p:txBody>
      </p:sp>
    </p:spTree>
    <p:extLst>
      <p:ext uri="{BB962C8B-B14F-4D97-AF65-F5344CB8AC3E}">
        <p14:creationId xmlns:p14="http://schemas.microsoft.com/office/powerpoint/2010/main" val="300883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7F7459F-5B5F-4B95-8DB8-0FC66164D93E}" type="datetimeFigureOut">
              <a:rPr lang="ja-JP" altLang="en-US"/>
              <a:pPr>
                <a:defRPr/>
              </a:pPr>
              <a:t>2023/8/31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EE7FF33-9EF8-4F68-A858-21DEF5126F2F}" type="slidenum">
              <a:rPr lang="ja-JP" altLang="en-US"/>
              <a:pPr>
                <a:defRPr/>
              </a:pPr>
              <a:t>‹#›</a:t>
            </a:fld>
            <a:endParaRPr lang="ja-JP" altLang="en-US"/>
          </a:p>
        </p:txBody>
      </p:sp>
    </p:spTree>
    <p:extLst>
      <p:ext uri="{BB962C8B-B14F-4D97-AF65-F5344CB8AC3E}">
        <p14:creationId xmlns:p14="http://schemas.microsoft.com/office/powerpoint/2010/main" val="196312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684D9A0C-F802-447E-A0FA-2BC2CF64D3EC}" type="datetimeFigureOut">
              <a:rPr lang="ja-JP" altLang="en-US"/>
              <a:pPr>
                <a:defRPr/>
              </a:pPr>
              <a:t>2023/8/31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C4097BD8-6B4A-4832-9B69-A3E71C159AF5}" type="slidenum">
              <a:rPr lang="ja-JP" altLang="en-US"/>
              <a:pPr>
                <a:defRPr/>
              </a:pPr>
              <a:t>‹#›</a:t>
            </a:fld>
            <a:endParaRPr lang="ja-JP" altLang="en-US"/>
          </a:p>
        </p:txBody>
      </p:sp>
    </p:spTree>
    <p:extLst>
      <p:ext uri="{BB962C8B-B14F-4D97-AF65-F5344CB8AC3E}">
        <p14:creationId xmlns:p14="http://schemas.microsoft.com/office/powerpoint/2010/main" val="378412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39DA231-657C-4A7D-A3DC-8ED2FAD63B47}" type="datetimeFigureOut">
              <a:rPr lang="ja-JP" altLang="en-US"/>
              <a:pPr>
                <a:defRPr/>
              </a:pPr>
              <a:t>2023/8/31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2F75179-F3D4-4D32-8310-97709C3B2415}" type="slidenum">
              <a:rPr lang="ja-JP" altLang="en-US"/>
              <a:pPr>
                <a:defRPr/>
              </a:pPr>
              <a:t>‹#›</a:t>
            </a:fld>
            <a:endParaRPr lang="ja-JP" altLang="en-US"/>
          </a:p>
        </p:txBody>
      </p:sp>
    </p:spTree>
    <p:extLst>
      <p:ext uri="{BB962C8B-B14F-4D97-AF65-F5344CB8AC3E}">
        <p14:creationId xmlns:p14="http://schemas.microsoft.com/office/powerpoint/2010/main" val="169117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9B85F5C-296F-464E-8539-3DE525F42B16}" type="datetimeFigureOut">
              <a:rPr lang="ja-JP" altLang="en-US"/>
              <a:pPr>
                <a:defRPr/>
              </a:pPr>
              <a:t>2023/8/31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775709-C5D0-47D6-BA7B-BE3E40A9C6E1}" type="slidenum">
              <a:rPr lang="ja-JP" altLang="en-US"/>
              <a:pPr>
                <a:defRPr/>
              </a:pPr>
              <a:t>‹#›</a:t>
            </a:fld>
            <a:endParaRPr lang="ja-JP" altLang="en-US"/>
          </a:p>
        </p:txBody>
      </p:sp>
    </p:spTree>
    <p:extLst>
      <p:ext uri="{BB962C8B-B14F-4D97-AF65-F5344CB8AC3E}">
        <p14:creationId xmlns:p14="http://schemas.microsoft.com/office/powerpoint/2010/main" val="206816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FB0E6CE-53A9-4DD9-942F-48C95A887A2B}" type="datetimeFigureOut">
              <a:rPr lang="ja-JP" altLang="en-US"/>
              <a:pPr>
                <a:defRPr/>
              </a:pPr>
              <a:t>2023/8/31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4B38BD-CC01-4A35-82D6-48DA17AF80C0}" type="slidenum">
              <a:rPr lang="ja-JP" altLang="en-US"/>
              <a:pPr>
                <a:defRPr/>
              </a:pPr>
              <a:t>‹#›</a:t>
            </a:fld>
            <a:endParaRPr lang="ja-JP" altLang="en-US"/>
          </a:p>
        </p:txBody>
      </p:sp>
    </p:spTree>
    <p:extLst>
      <p:ext uri="{BB962C8B-B14F-4D97-AF65-F5344CB8AC3E}">
        <p14:creationId xmlns:p14="http://schemas.microsoft.com/office/powerpoint/2010/main" val="382714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47C2001-5840-4092-954D-2FCAD8D6ADC1}" type="datetimeFigureOut">
              <a:rPr lang="ja-JP" altLang="en-US"/>
              <a:pPr>
                <a:defRPr/>
              </a:pPr>
              <a:t>2023/8/31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9258743-5AAD-400C-87E6-676CA348823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wmf"/><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2.png"/><Relationship Id="rId4" Type="http://schemas.openxmlformats.org/officeDocument/2006/relationships/image" Target="../media/image2.wmf"/><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80237648-DF65-FEA5-F219-8ED0D27D046C}"/>
              </a:ext>
            </a:extLst>
          </p:cNvPr>
          <p:cNvSpPr/>
          <p:nvPr/>
        </p:nvSpPr>
        <p:spPr>
          <a:xfrm>
            <a:off x="4285109" y="6237312"/>
            <a:ext cx="4751387" cy="5651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cxnSp>
        <p:nvCxnSpPr>
          <p:cNvPr id="84" name="直線コネクタ 83"/>
          <p:cNvCxnSpPr/>
          <p:nvPr/>
        </p:nvCxnSpPr>
        <p:spPr>
          <a:xfrm>
            <a:off x="6791325" y="2460625"/>
            <a:ext cx="0" cy="1152525"/>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123" name="テキスト ボックス 3"/>
          <p:cNvSpPr txBox="1">
            <a:spLocks noChangeArrowheads="1"/>
          </p:cNvSpPr>
          <p:nvPr/>
        </p:nvSpPr>
        <p:spPr bwMode="auto">
          <a:xfrm>
            <a:off x="3055938" y="115888"/>
            <a:ext cx="3028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a:t>運用フロー図</a:t>
            </a:r>
            <a:r>
              <a:rPr lang="en-US" altLang="ja-JP" sz="2400">
                <a:solidFill>
                  <a:srgbClr val="FF0000"/>
                </a:solidFill>
              </a:rPr>
              <a:t>(</a:t>
            </a:r>
            <a:r>
              <a:rPr lang="ja-JP" altLang="en-US" sz="2400">
                <a:solidFill>
                  <a:srgbClr val="FF0000"/>
                </a:solidFill>
              </a:rPr>
              <a:t>参考例</a:t>
            </a:r>
            <a:r>
              <a:rPr lang="en-US" altLang="ja-JP" sz="2400">
                <a:solidFill>
                  <a:srgbClr val="FF0000"/>
                </a:solidFill>
              </a:rPr>
              <a:t>)</a:t>
            </a:r>
            <a:endParaRPr lang="ja-JP" altLang="en-US" sz="2400">
              <a:solidFill>
                <a:srgbClr val="FF0000"/>
              </a:solidFill>
            </a:endParaRPr>
          </a:p>
        </p:txBody>
      </p:sp>
      <p:sp>
        <p:nvSpPr>
          <p:cNvPr id="5124" name="テキスト ボックス 4"/>
          <p:cNvSpPr txBox="1">
            <a:spLocks noChangeArrowheads="1"/>
          </p:cNvSpPr>
          <p:nvPr/>
        </p:nvSpPr>
        <p:spPr bwMode="auto">
          <a:xfrm>
            <a:off x="34925" y="34925"/>
            <a:ext cx="950913"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2-1</a:t>
            </a:r>
            <a:endParaRPr lang="ja-JP" altLang="en-US" sz="1800"/>
          </a:p>
        </p:txBody>
      </p:sp>
      <p:sp>
        <p:nvSpPr>
          <p:cNvPr id="6" name="角丸四角形 5"/>
          <p:cNvSpPr/>
          <p:nvPr/>
        </p:nvSpPr>
        <p:spPr>
          <a:xfrm>
            <a:off x="1116013" y="476250"/>
            <a:ext cx="7126287" cy="1863725"/>
          </a:xfrm>
          <a:prstGeom prst="roundRect">
            <a:avLst>
              <a:gd name="adj" fmla="val 7731"/>
            </a:avLst>
          </a:prstGeom>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＜想定する利用形態（外部委託先含む）＞</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外部委託先である●●株式会社に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データを搬送し、迅速かつ正確に集計表を作成する。</a:t>
            </a:r>
          </a:p>
          <a:p>
            <a:pPr algn="just" eaLnBrk="1" fontAlgn="auto" hangingPunct="1">
              <a:spcBef>
                <a:spcPts val="0"/>
              </a:spcBef>
              <a:spcAft>
                <a:spcPts val="0"/>
              </a:spcAft>
              <a:buFont typeface="Wingdings" pitchFamily="2" charset="2"/>
              <a:buChar char="l"/>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データは、申出書に記載されている取扱者のみが利用する。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厚生労働省保険局より提供を受けた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データは●●大学の学内サーバ室のサーバに保存する。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サーバから一部のデータを切り出してパスワード設定済みの外付け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で研究室の端末に複写し、分析を行う。</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利用場所への入退室は許可された人物のみ可能とする。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利用場所間で中間生成物をやり取りする際は、台帳管理している暗号化機能付きの外付け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を用いる。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紙媒体の中間生成物、及び電子媒体の中間生成物を格納した外付け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は、利用場所にて施錠管理を行う。</a:t>
            </a:r>
          </a:p>
          <a:p>
            <a:pPr algn="just" eaLnBrk="1" fontAlgn="auto" hangingPunct="1">
              <a:spcBef>
                <a:spcPts val="0"/>
              </a:spcBef>
              <a:spcAft>
                <a:spcPts val="0"/>
              </a:spcAft>
              <a:buFont typeface="Wingdings" pitchFamily="2" charset="2"/>
              <a:buChar char="l"/>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データを保存するサーバや端末は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外部ネットワーク（インターネット、学内</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院内</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等を含む）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へは一切接続しない。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ただし、公表物確認を目的とした場合を除く。公表物確認は、パスワード付き</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ZIP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ファイルにして、取扱者がメールで行う。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研究終了後は、サーバ及び外付け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に保存されているデータを、専用のデータ消去ソフトにより完全削除する。</a:t>
            </a:r>
          </a:p>
        </p:txBody>
      </p:sp>
      <p:sp>
        <p:nvSpPr>
          <p:cNvPr id="7" name="正方形/長方形 6"/>
          <p:cNvSpPr/>
          <p:nvPr/>
        </p:nvSpPr>
        <p:spPr>
          <a:xfrm>
            <a:off x="34925" y="2425700"/>
            <a:ext cx="431800" cy="3816350"/>
          </a:xfrm>
          <a:prstGeom prst="rect">
            <a:avLst/>
          </a:prstGeom>
        </p:spPr>
        <p:style>
          <a:lnRef idx="2">
            <a:schemeClr val="dk1"/>
          </a:lnRef>
          <a:fillRef idx="1">
            <a:schemeClr val="lt1"/>
          </a:fillRef>
          <a:effectRef idx="0">
            <a:schemeClr val="dk1"/>
          </a:effectRef>
          <a:fontRef idx="minor">
            <a:schemeClr val="dk1"/>
          </a:fontRef>
        </p:style>
        <p:txBody>
          <a:bodyPr vert="eaVert" anchor="ctr"/>
          <a:lstStyle/>
          <a:p>
            <a:pPr algn="ctr" eaLnBrk="1" fontAlgn="auto" hangingPunct="1">
              <a:spcBef>
                <a:spcPts val="0"/>
              </a:spcBef>
              <a:spcAft>
                <a:spcPts val="0"/>
              </a:spcAft>
              <a:defRPr/>
            </a:pPr>
            <a:r>
              <a:rPr lang="ja-JP" altLang="en-US" dirty="0"/>
              <a:t>厚生労働省</a:t>
            </a:r>
            <a:r>
              <a:rPr lang="en-US" altLang="ja-JP" dirty="0"/>
              <a:t>(</a:t>
            </a:r>
            <a:r>
              <a:rPr lang="ja-JP" altLang="en-US" dirty="0"/>
              <a:t>保険局</a:t>
            </a:r>
            <a:r>
              <a:rPr lang="en-US" altLang="ja-JP" dirty="0"/>
              <a:t>)</a:t>
            </a:r>
            <a:endParaRPr lang="ja-JP" altLang="en-US" dirty="0"/>
          </a:p>
        </p:txBody>
      </p:sp>
      <p:sp>
        <p:nvSpPr>
          <p:cNvPr id="5127" name="テキスト ボックス 38"/>
          <p:cNvSpPr txBox="1">
            <a:spLocks noChangeArrowheads="1"/>
          </p:cNvSpPr>
          <p:nvPr/>
        </p:nvSpPr>
        <p:spPr bwMode="auto">
          <a:xfrm>
            <a:off x="6875463" y="34925"/>
            <a:ext cx="2197100" cy="415925"/>
          </a:xfrm>
          <a:prstGeom prst="rect">
            <a:avLst/>
          </a:prstGeom>
          <a:solidFill>
            <a:srgbClr val="FF0000"/>
          </a:solidFill>
          <a:ln w="9525">
            <a:solidFill>
              <a:schemeClr val="tx1"/>
            </a:solidFill>
            <a:prstDash val="dash"/>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a:solidFill>
                  <a:schemeClr val="bg1"/>
                </a:solidFill>
              </a:rPr>
              <a:t>外部委託や共同研究のため</a:t>
            </a:r>
            <a:endParaRPr lang="en-US" altLang="ja-JP" sz="1000">
              <a:solidFill>
                <a:schemeClr val="bg1"/>
              </a:solidFill>
            </a:endParaRPr>
          </a:p>
          <a:p>
            <a:pPr algn="ctr" eaLnBrk="1" hangingPunct="1">
              <a:spcBef>
                <a:spcPct val="0"/>
              </a:spcBef>
              <a:buFontTx/>
              <a:buNone/>
            </a:pPr>
            <a:r>
              <a:rPr lang="ja-JP" altLang="en-US" sz="1000">
                <a:solidFill>
                  <a:schemeClr val="bg1"/>
                </a:solidFill>
              </a:rPr>
              <a:t>データ持ち出しがある場合の参考例</a:t>
            </a:r>
          </a:p>
        </p:txBody>
      </p:sp>
      <p:sp>
        <p:nvSpPr>
          <p:cNvPr id="14" name="正方形/長方形 13"/>
          <p:cNvSpPr/>
          <p:nvPr/>
        </p:nvSpPr>
        <p:spPr>
          <a:xfrm>
            <a:off x="1547813" y="3892550"/>
            <a:ext cx="7488237" cy="2278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pic>
        <p:nvPicPr>
          <p:cNvPr id="5129" name="Picture 1" descr="C:\喜多村ローカル\01-くりっぷあーと\MC90043157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9025" y="4362450"/>
            <a:ext cx="7270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Lock"/>
          <p:cNvSpPr>
            <a:spLocks noEditPoints="1" noChangeArrowheads="1"/>
          </p:cNvSpPr>
          <p:nvPr/>
        </p:nvSpPr>
        <p:spPr bwMode="auto">
          <a:xfrm>
            <a:off x="1384300" y="5589588"/>
            <a:ext cx="271463" cy="31115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
        <p:nvSpPr>
          <p:cNvPr id="5131" name="テキスト ボックス 38"/>
          <p:cNvSpPr txBox="1">
            <a:spLocks noChangeArrowheads="1"/>
          </p:cNvSpPr>
          <p:nvPr/>
        </p:nvSpPr>
        <p:spPr bwMode="auto">
          <a:xfrm>
            <a:off x="1608138" y="3946525"/>
            <a:ext cx="1800225" cy="280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t>●●大学●●研究室</a:t>
            </a:r>
          </a:p>
        </p:txBody>
      </p:sp>
      <p:sp>
        <p:nvSpPr>
          <p:cNvPr id="30" name="角丸四角形吹き出し 29"/>
          <p:cNvSpPr/>
          <p:nvPr/>
        </p:nvSpPr>
        <p:spPr bwMode="auto">
          <a:xfrm>
            <a:off x="5148263" y="4010025"/>
            <a:ext cx="647700" cy="1655763"/>
          </a:xfrm>
          <a:prstGeom prst="wedgeRoundRectCallout">
            <a:avLst>
              <a:gd name="adj1" fmla="val 107455"/>
              <a:gd name="adj2" fmla="val 1590"/>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5133" name="Picture 3" descr="C:\Users\nit\AppData\Local\Microsoft\Windows\Temporary Internet Files\Content.IE5\W647YWC8\MC9003797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8350" y="4189413"/>
            <a:ext cx="668338"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4" descr="C:\Users\nit\AppData\Local\Microsoft\Windows\Temporary Internet Files\Content.IE5\U11EB5JQ\MC90043260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9700" y="5057775"/>
            <a:ext cx="5349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7" descr="C:\喜多村ローカル\01-くりっぷあーと\MC900432568.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5963" y="4883150"/>
            <a:ext cx="57626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テキスト ボックス 54"/>
          <p:cNvSpPr txBox="1">
            <a:spLocks noChangeArrowheads="1"/>
          </p:cNvSpPr>
          <p:nvPr/>
        </p:nvSpPr>
        <p:spPr bwMode="auto">
          <a:xfrm>
            <a:off x="5076825" y="5656263"/>
            <a:ext cx="35274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・外付け</a:t>
            </a:r>
            <a:r>
              <a:rPr lang="en-US" altLang="ja-JP" sz="900"/>
              <a:t>HDD</a:t>
            </a:r>
            <a:r>
              <a:rPr lang="ja-JP" altLang="en-US" sz="900"/>
              <a:t>、印刷物は施錠できる棚に保管</a:t>
            </a:r>
            <a:endParaRPr lang="en-US" altLang="ja-JP" sz="900"/>
          </a:p>
          <a:p>
            <a:pPr eaLnBrk="1" hangingPunct="1">
              <a:spcBef>
                <a:spcPct val="0"/>
              </a:spcBef>
              <a:buFontTx/>
              <a:buNone/>
            </a:pPr>
            <a:r>
              <a:rPr lang="ja-JP" altLang="en-US" sz="900"/>
              <a:t>・外付け</a:t>
            </a:r>
            <a:r>
              <a:rPr lang="en-US" altLang="ja-JP" sz="900"/>
              <a:t>HDD</a:t>
            </a:r>
            <a:r>
              <a:rPr lang="ja-JP" altLang="en-US" sz="900"/>
              <a:t>、記憶媒体利用記録台帳にて管理</a:t>
            </a:r>
            <a:endParaRPr lang="en-US" altLang="ja-JP" sz="900"/>
          </a:p>
          <a:p>
            <a:pPr eaLnBrk="1" hangingPunct="1">
              <a:spcBef>
                <a:spcPct val="0"/>
              </a:spcBef>
              <a:buFontTx/>
              <a:buNone/>
            </a:pPr>
            <a:r>
              <a:rPr lang="ja-JP" altLang="en-US" sz="900"/>
              <a:t>・印刷物等は作成帳票記録台帳にて管理</a:t>
            </a:r>
            <a:endParaRPr lang="en-US" altLang="ja-JP" sz="900"/>
          </a:p>
        </p:txBody>
      </p:sp>
      <p:sp>
        <p:nvSpPr>
          <p:cNvPr id="5137" name="テキスト ボックス 49"/>
          <p:cNvSpPr txBox="1">
            <a:spLocks noChangeArrowheads="1"/>
          </p:cNvSpPr>
          <p:nvPr/>
        </p:nvSpPr>
        <p:spPr bwMode="auto">
          <a:xfrm>
            <a:off x="561975" y="5607050"/>
            <a:ext cx="8413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利用場所は</a:t>
            </a:r>
            <a:endParaRPr lang="en-US" altLang="ja-JP" sz="900"/>
          </a:p>
          <a:p>
            <a:pPr eaLnBrk="1" hangingPunct="1">
              <a:spcBef>
                <a:spcPct val="0"/>
              </a:spcBef>
              <a:buFontTx/>
              <a:buNone/>
            </a:pPr>
            <a:r>
              <a:rPr lang="ja-JP" altLang="en-US" sz="900"/>
              <a:t>許可された者</a:t>
            </a:r>
            <a:endParaRPr lang="en-US" altLang="ja-JP" sz="900"/>
          </a:p>
          <a:p>
            <a:pPr eaLnBrk="1" hangingPunct="1">
              <a:spcBef>
                <a:spcPct val="0"/>
              </a:spcBef>
              <a:buFontTx/>
              <a:buNone/>
            </a:pPr>
            <a:r>
              <a:rPr lang="ja-JP" altLang="en-US" sz="900"/>
              <a:t>のみ入退場</a:t>
            </a:r>
            <a:endParaRPr lang="en-US" altLang="ja-JP" sz="900"/>
          </a:p>
          <a:p>
            <a:pPr eaLnBrk="1" hangingPunct="1">
              <a:spcBef>
                <a:spcPct val="0"/>
              </a:spcBef>
              <a:buFontTx/>
              <a:buNone/>
            </a:pPr>
            <a:r>
              <a:rPr lang="ja-JP" altLang="en-US" sz="900"/>
              <a:t>可能</a:t>
            </a:r>
            <a:endParaRPr lang="en-US" altLang="ja-JP" sz="900"/>
          </a:p>
        </p:txBody>
      </p:sp>
      <p:sp>
        <p:nvSpPr>
          <p:cNvPr id="5139" name="テキスト ボックス 44"/>
          <p:cNvSpPr txBox="1">
            <a:spLocks noChangeArrowheads="1"/>
          </p:cNvSpPr>
          <p:nvPr/>
        </p:nvSpPr>
        <p:spPr bwMode="auto">
          <a:xfrm>
            <a:off x="4203700" y="3929063"/>
            <a:ext cx="10922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中間生成物は</a:t>
            </a:r>
            <a:endParaRPr lang="en-US" altLang="ja-JP" sz="900"/>
          </a:p>
          <a:p>
            <a:pPr eaLnBrk="1" hangingPunct="1">
              <a:spcBef>
                <a:spcPct val="0"/>
              </a:spcBef>
              <a:buFontTx/>
              <a:buNone/>
            </a:pPr>
            <a:r>
              <a:rPr lang="ja-JP" altLang="en-US" sz="900"/>
              <a:t>外付け</a:t>
            </a:r>
            <a:r>
              <a:rPr lang="en-US" altLang="ja-JP" sz="900"/>
              <a:t>HDD</a:t>
            </a:r>
            <a:r>
              <a:rPr lang="ja-JP" altLang="en-US" sz="900"/>
              <a:t>へ</a:t>
            </a:r>
            <a:endParaRPr lang="en-US" altLang="ja-JP" sz="900"/>
          </a:p>
          <a:p>
            <a:pPr eaLnBrk="1" hangingPunct="1">
              <a:spcBef>
                <a:spcPct val="0"/>
              </a:spcBef>
              <a:buFontTx/>
              <a:buNone/>
            </a:pPr>
            <a:r>
              <a:rPr lang="ja-JP" altLang="en-US" sz="900"/>
              <a:t>バックアップ</a:t>
            </a:r>
            <a:endParaRPr lang="en-US" altLang="ja-JP" sz="900"/>
          </a:p>
        </p:txBody>
      </p:sp>
      <p:sp>
        <p:nvSpPr>
          <p:cNvPr id="53" name="右矢印 52"/>
          <p:cNvSpPr/>
          <p:nvPr/>
        </p:nvSpPr>
        <p:spPr>
          <a:xfrm>
            <a:off x="4427538" y="4649788"/>
            <a:ext cx="215900" cy="144462"/>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41" name="テキスト ボックス 54"/>
          <p:cNvSpPr txBox="1">
            <a:spLocks noChangeArrowheads="1"/>
          </p:cNvSpPr>
          <p:nvPr/>
        </p:nvSpPr>
        <p:spPr bwMode="auto">
          <a:xfrm>
            <a:off x="1628156" y="5783784"/>
            <a:ext cx="1223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dirty="0"/>
              <a:t>利用場所入退室</a:t>
            </a:r>
            <a:endParaRPr lang="en-US" altLang="ja-JP" sz="1000" dirty="0"/>
          </a:p>
          <a:p>
            <a:pPr algn="ctr" eaLnBrk="1" hangingPunct="1">
              <a:spcBef>
                <a:spcPct val="0"/>
              </a:spcBef>
              <a:buFontTx/>
              <a:buNone/>
            </a:pPr>
            <a:r>
              <a:rPr lang="ja-JP" altLang="en-US" sz="1000" dirty="0"/>
              <a:t>管理台帳にて管理</a:t>
            </a:r>
            <a:endParaRPr lang="en-US" altLang="ja-JP" sz="1000" dirty="0"/>
          </a:p>
        </p:txBody>
      </p:sp>
      <p:pic>
        <p:nvPicPr>
          <p:cNvPr id="5145" name="Picture 4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21700" y="4938713"/>
            <a:ext cx="4429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右矢印 82"/>
          <p:cNvSpPr/>
          <p:nvPr/>
        </p:nvSpPr>
        <p:spPr>
          <a:xfrm>
            <a:off x="8351838" y="4333875"/>
            <a:ext cx="142875" cy="14287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47" name="テキスト ボックス 44"/>
          <p:cNvSpPr txBox="1">
            <a:spLocks noChangeArrowheads="1"/>
          </p:cNvSpPr>
          <p:nvPr/>
        </p:nvSpPr>
        <p:spPr bwMode="auto">
          <a:xfrm>
            <a:off x="7540625" y="4938713"/>
            <a:ext cx="8477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紙媒体の</a:t>
            </a:r>
            <a:endParaRPr lang="en-US" altLang="ja-JP" sz="900"/>
          </a:p>
          <a:p>
            <a:pPr eaLnBrk="1" hangingPunct="1">
              <a:spcBef>
                <a:spcPct val="0"/>
              </a:spcBef>
              <a:buFontTx/>
              <a:buNone/>
            </a:pPr>
            <a:r>
              <a:rPr lang="ja-JP" altLang="en-US" sz="900"/>
              <a:t>中間生成物</a:t>
            </a:r>
            <a:endParaRPr lang="en-US" altLang="ja-JP" sz="900"/>
          </a:p>
          <a:p>
            <a:pPr eaLnBrk="1" hangingPunct="1">
              <a:spcBef>
                <a:spcPct val="0"/>
              </a:spcBef>
              <a:buFontTx/>
              <a:buNone/>
            </a:pPr>
            <a:r>
              <a:rPr lang="ja-JP" altLang="en-US" sz="900"/>
              <a:t>は裁断破棄</a:t>
            </a:r>
            <a:endParaRPr lang="en-US" altLang="ja-JP" sz="900"/>
          </a:p>
        </p:txBody>
      </p:sp>
      <p:sp>
        <p:nvSpPr>
          <p:cNvPr id="86" name="正方形/長方形 85"/>
          <p:cNvSpPr/>
          <p:nvPr/>
        </p:nvSpPr>
        <p:spPr>
          <a:xfrm>
            <a:off x="7019925" y="4173538"/>
            <a:ext cx="1282700" cy="488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49" name="テキスト ボックス 44"/>
          <p:cNvSpPr txBox="1">
            <a:spLocks noChangeArrowheads="1"/>
          </p:cNvSpPr>
          <p:nvPr/>
        </p:nvSpPr>
        <p:spPr bwMode="auto">
          <a:xfrm>
            <a:off x="7003267" y="4172171"/>
            <a:ext cx="1352550" cy="4618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端末内のデータは</a:t>
            </a:r>
            <a:endParaRPr lang="en-US" altLang="ja-JP" sz="900" dirty="0"/>
          </a:p>
          <a:p>
            <a:pPr eaLnBrk="1" hangingPunct="1">
              <a:spcBef>
                <a:spcPct val="0"/>
              </a:spcBef>
              <a:buFontTx/>
              <a:buNone/>
            </a:pPr>
            <a:r>
              <a:rPr lang="ja-JP" altLang="en-US" sz="900" dirty="0"/>
              <a:t>専用のデータ消去ソフトで完全削除</a:t>
            </a:r>
            <a:endParaRPr lang="en-US" altLang="ja-JP" sz="900" dirty="0"/>
          </a:p>
        </p:txBody>
      </p:sp>
      <p:pic>
        <p:nvPicPr>
          <p:cNvPr id="5150" name="Picture 4" descr="C:\Users\nit\AppData\Local\Microsoft\Windows\Temporary Internet Files\Content.IE5\U11EB5JQ\MC90043260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8825" y="4938713"/>
            <a:ext cx="53498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右矢印 88"/>
          <p:cNvSpPr/>
          <p:nvPr/>
        </p:nvSpPr>
        <p:spPr>
          <a:xfrm>
            <a:off x="8337550" y="5138738"/>
            <a:ext cx="142875" cy="14446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5" name="直方体 74"/>
          <p:cNvSpPr/>
          <p:nvPr/>
        </p:nvSpPr>
        <p:spPr>
          <a:xfrm>
            <a:off x="8589963" y="4146550"/>
            <a:ext cx="360362" cy="503238"/>
          </a:xfrm>
          <a:prstGeom prst="cube">
            <a:avLst>
              <a:gd name="adj" fmla="val 19709"/>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hangingPunct="1">
              <a:defRPr/>
            </a:pPr>
            <a:r>
              <a:rPr lang="ja-JP" altLang="en-US" sz="700" dirty="0"/>
              <a:t>消去</a:t>
            </a:r>
            <a:endParaRPr lang="en-US" altLang="ja-JP" sz="700" dirty="0"/>
          </a:p>
          <a:p>
            <a:pPr algn="ctr" eaLnBrk="1" hangingPunct="1">
              <a:defRPr/>
            </a:pPr>
            <a:r>
              <a:rPr lang="ja-JP" altLang="en-US" sz="700" dirty="0"/>
              <a:t>ソフト</a:t>
            </a:r>
          </a:p>
        </p:txBody>
      </p:sp>
      <p:cxnSp>
        <p:nvCxnSpPr>
          <p:cNvPr id="85" name="直線コネクタ 84"/>
          <p:cNvCxnSpPr/>
          <p:nvPr/>
        </p:nvCxnSpPr>
        <p:spPr>
          <a:xfrm flipH="1">
            <a:off x="6804025" y="5657850"/>
            <a:ext cx="2232025" cy="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2" name="グループ化 74"/>
          <p:cNvGrpSpPr/>
          <p:nvPr/>
        </p:nvGrpSpPr>
        <p:grpSpPr>
          <a:xfrm>
            <a:off x="6697385" y="4547872"/>
            <a:ext cx="216024" cy="432048"/>
            <a:chOff x="5865708" y="3284984"/>
            <a:chExt cx="216024" cy="432048"/>
          </a:xfrm>
          <a:solidFill>
            <a:schemeClr val="bg1">
              <a:lumMod val="50000"/>
            </a:schemeClr>
          </a:solidFill>
        </p:grpSpPr>
        <p:sp>
          <p:nvSpPr>
            <p:cNvPr id="76" name="山形 75"/>
            <p:cNvSpPr/>
            <p:nvPr/>
          </p:nvSpPr>
          <p:spPr>
            <a:xfrm>
              <a:off x="5865708"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7" name="山形 76"/>
            <p:cNvSpPr/>
            <p:nvPr/>
          </p:nvSpPr>
          <p:spPr>
            <a:xfrm>
              <a:off x="6009724"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8" name="山形 77"/>
            <p:cNvSpPr/>
            <p:nvPr/>
          </p:nvSpPr>
          <p:spPr>
            <a:xfrm>
              <a:off x="5940152"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grpSp>
      <p:cxnSp>
        <p:nvCxnSpPr>
          <p:cNvPr id="94" name="直線コネクタ 93"/>
          <p:cNvCxnSpPr/>
          <p:nvPr/>
        </p:nvCxnSpPr>
        <p:spPr>
          <a:xfrm>
            <a:off x="6788150" y="3930650"/>
            <a:ext cx="15875" cy="172720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157" name="テキスト ボックス 44"/>
          <p:cNvSpPr txBox="1">
            <a:spLocks noChangeArrowheads="1"/>
          </p:cNvSpPr>
          <p:nvPr/>
        </p:nvSpPr>
        <p:spPr bwMode="auto">
          <a:xfrm>
            <a:off x="6402388" y="4972050"/>
            <a:ext cx="762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t>研究終了時</a:t>
            </a:r>
            <a:endParaRPr lang="en-US" altLang="ja-JP" sz="900" b="1"/>
          </a:p>
        </p:txBody>
      </p:sp>
      <p:sp>
        <p:nvSpPr>
          <p:cNvPr id="56" name="正方形/長方形 55"/>
          <p:cNvSpPr/>
          <p:nvPr/>
        </p:nvSpPr>
        <p:spPr>
          <a:xfrm>
            <a:off x="1544638" y="2420938"/>
            <a:ext cx="7491412" cy="1200448"/>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pic>
        <p:nvPicPr>
          <p:cNvPr id="5159" name="図 77" descr="サーバ.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667125" y="2500313"/>
            <a:ext cx="4730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0" name="テキスト ボックス 54"/>
          <p:cNvSpPr txBox="1">
            <a:spLocks noChangeArrowheads="1"/>
          </p:cNvSpPr>
          <p:nvPr/>
        </p:nvSpPr>
        <p:spPr bwMode="auto">
          <a:xfrm>
            <a:off x="3441700" y="3068638"/>
            <a:ext cx="985838"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33237" tIns="33237" rIns="33237" bIns="66473"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a:latin typeface="Meiryo UI" panose="020B0604030504040204" pitchFamily="50" charset="-128"/>
                <a:ea typeface="Meiryo UI" panose="020B0604030504040204" pitchFamily="50" charset="-128"/>
              </a:rPr>
              <a:t>サーバ</a:t>
            </a:r>
            <a:endParaRPr lang="en-US" altLang="ja-JP" sz="1100">
              <a:latin typeface="Meiryo UI" panose="020B0604030504040204" pitchFamily="50" charset="-128"/>
              <a:ea typeface="Meiryo UI" panose="020B0604030504040204" pitchFamily="50" charset="-128"/>
            </a:endParaRPr>
          </a:p>
        </p:txBody>
      </p:sp>
      <p:sp>
        <p:nvSpPr>
          <p:cNvPr id="5161" name="テキスト ボックス 38"/>
          <p:cNvSpPr txBox="1">
            <a:spLocks noChangeArrowheads="1"/>
          </p:cNvSpPr>
          <p:nvPr/>
        </p:nvSpPr>
        <p:spPr bwMode="auto">
          <a:xfrm>
            <a:off x="1616075" y="2500313"/>
            <a:ext cx="1614488"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t>●●大学サーバ室</a:t>
            </a:r>
          </a:p>
        </p:txBody>
      </p:sp>
      <p:sp>
        <p:nvSpPr>
          <p:cNvPr id="61" name="右矢印 60"/>
          <p:cNvSpPr/>
          <p:nvPr/>
        </p:nvSpPr>
        <p:spPr>
          <a:xfrm rot="5400000">
            <a:off x="3455988" y="3905250"/>
            <a:ext cx="936625" cy="28892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64" name="テキスト ボックス 44"/>
          <p:cNvSpPr txBox="1">
            <a:spLocks noChangeArrowheads="1"/>
          </p:cNvSpPr>
          <p:nvPr/>
        </p:nvSpPr>
        <p:spPr bwMode="auto">
          <a:xfrm>
            <a:off x="4256088" y="3646488"/>
            <a:ext cx="27384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a:t>パスワード設定済み外部記憶媒体により搬送</a:t>
            </a:r>
            <a:endParaRPr lang="en-US" altLang="ja-JP" sz="1000"/>
          </a:p>
        </p:txBody>
      </p:sp>
      <p:sp>
        <p:nvSpPr>
          <p:cNvPr id="41" name="角丸四角形吹き出し 40"/>
          <p:cNvSpPr/>
          <p:nvPr/>
        </p:nvSpPr>
        <p:spPr bwMode="auto">
          <a:xfrm>
            <a:off x="5011738" y="2827338"/>
            <a:ext cx="496887" cy="374650"/>
          </a:xfrm>
          <a:prstGeom prst="wedgeRoundRectCallout">
            <a:avLst>
              <a:gd name="adj1" fmla="val -61664"/>
              <a:gd name="adj2" fmla="val 62993"/>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5166" name="Picture 3" descr="C:\Users\nit\AppData\Local\Microsoft\Windows\Temporary Internet Files\Content.IE5\W647YWC8\MC9003797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6100" y="2981325"/>
            <a:ext cx="5603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7" name="Picture 17" descr="C:\喜多村ローカル\01-くりっぷあーと\MC900432568.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02225" y="3125788"/>
            <a:ext cx="4032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8" name="テキスト ボックス 54"/>
          <p:cNvSpPr txBox="1">
            <a:spLocks noChangeArrowheads="1"/>
          </p:cNvSpPr>
          <p:nvPr/>
        </p:nvSpPr>
        <p:spPr bwMode="auto">
          <a:xfrm>
            <a:off x="4140200" y="2452688"/>
            <a:ext cx="2376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厚生労働省から提供されたデータ保存媒体は、</a:t>
            </a:r>
            <a:endParaRPr lang="en-US" altLang="ja-JP" sz="900"/>
          </a:p>
          <a:p>
            <a:pPr eaLnBrk="1" hangingPunct="1">
              <a:spcBef>
                <a:spcPct val="0"/>
              </a:spcBef>
              <a:buFontTx/>
              <a:buNone/>
            </a:pPr>
            <a:r>
              <a:rPr lang="ja-JP" altLang="en-US" sz="900"/>
              <a:t>サーバ室内の施錠できる棚に保管</a:t>
            </a:r>
            <a:endParaRPr lang="en-US" altLang="ja-JP" sz="900"/>
          </a:p>
        </p:txBody>
      </p:sp>
      <p:pic>
        <p:nvPicPr>
          <p:cNvPr id="5169" name="図 101" descr="DVD2.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18100" y="2922588"/>
            <a:ext cx="271463"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1" name="テキスト ボックス 54"/>
          <p:cNvSpPr txBox="1">
            <a:spLocks noChangeArrowheads="1"/>
          </p:cNvSpPr>
          <p:nvPr/>
        </p:nvSpPr>
        <p:spPr bwMode="auto">
          <a:xfrm>
            <a:off x="1243013" y="3652838"/>
            <a:ext cx="18875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a:t>入退室管理（記録あり）</a:t>
            </a:r>
            <a:endParaRPr lang="en-US" altLang="ja-JP" sz="1000"/>
          </a:p>
        </p:txBody>
      </p:sp>
      <p:sp>
        <p:nvSpPr>
          <p:cNvPr id="66" name="直方体 65"/>
          <p:cNvSpPr/>
          <p:nvPr/>
        </p:nvSpPr>
        <p:spPr>
          <a:xfrm>
            <a:off x="8534400" y="2501900"/>
            <a:ext cx="360363" cy="504825"/>
          </a:xfrm>
          <a:prstGeom prst="cube">
            <a:avLst>
              <a:gd name="adj" fmla="val 19709"/>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hangingPunct="1">
              <a:defRPr/>
            </a:pPr>
            <a:r>
              <a:rPr lang="ja-JP" altLang="en-US" sz="700" dirty="0"/>
              <a:t>消去</a:t>
            </a:r>
            <a:endParaRPr lang="en-US" altLang="ja-JP" sz="700" dirty="0"/>
          </a:p>
          <a:p>
            <a:pPr algn="ctr" eaLnBrk="1" hangingPunct="1">
              <a:defRPr/>
            </a:pPr>
            <a:r>
              <a:rPr lang="ja-JP" altLang="en-US" sz="700" dirty="0"/>
              <a:t>ソフト</a:t>
            </a:r>
          </a:p>
        </p:txBody>
      </p:sp>
      <p:sp>
        <p:nvSpPr>
          <p:cNvPr id="5174" name="テキスト ボックス 44"/>
          <p:cNvSpPr txBox="1">
            <a:spLocks noChangeArrowheads="1"/>
          </p:cNvSpPr>
          <p:nvPr/>
        </p:nvSpPr>
        <p:spPr bwMode="auto">
          <a:xfrm>
            <a:off x="6938963" y="2501900"/>
            <a:ext cx="13684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サーバ内のデータは専用のデータ消去ソフトで完全削除</a:t>
            </a:r>
            <a:endParaRPr lang="en-US" altLang="ja-JP" sz="900" dirty="0"/>
          </a:p>
        </p:txBody>
      </p:sp>
      <p:sp>
        <p:nvSpPr>
          <p:cNvPr id="10" name="右矢印 9"/>
          <p:cNvSpPr/>
          <p:nvPr/>
        </p:nvSpPr>
        <p:spPr bwMode="auto">
          <a:xfrm>
            <a:off x="547688" y="2706688"/>
            <a:ext cx="928687"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5176" name="図 101" descr="DVD2.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55650" y="2673350"/>
            <a:ext cx="36036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7" name="テキスト ボックス 49"/>
          <p:cNvSpPr txBox="1">
            <a:spLocks noChangeArrowheads="1"/>
          </p:cNvSpPr>
          <p:nvPr/>
        </p:nvSpPr>
        <p:spPr bwMode="auto">
          <a:xfrm>
            <a:off x="510727" y="3201455"/>
            <a:ext cx="9032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許可された者のみ入退場</a:t>
            </a:r>
            <a:endParaRPr lang="en-US" altLang="ja-JP" sz="900" dirty="0"/>
          </a:p>
          <a:p>
            <a:pPr eaLnBrk="1" hangingPunct="1">
              <a:spcBef>
                <a:spcPct val="0"/>
              </a:spcBef>
              <a:buFontTx/>
              <a:buNone/>
            </a:pPr>
            <a:r>
              <a:rPr lang="ja-JP" altLang="en-US" sz="900" dirty="0"/>
              <a:t>可能</a:t>
            </a:r>
            <a:endParaRPr lang="en-US" altLang="ja-JP" sz="900" dirty="0"/>
          </a:p>
        </p:txBody>
      </p:sp>
      <p:grpSp>
        <p:nvGrpSpPr>
          <p:cNvPr id="3" name="グループ化 69"/>
          <p:cNvGrpSpPr/>
          <p:nvPr/>
        </p:nvGrpSpPr>
        <p:grpSpPr>
          <a:xfrm>
            <a:off x="6690573" y="2789987"/>
            <a:ext cx="216024" cy="432048"/>
            <a:chOff x="5865708" y="3284984"/>
            <a:chExt cx="216024" cy="432048"/>
          </a:xfrm>
          <a:solidFill>
            <a:schemeClr val="bg1">
              <a:lumMod val="50000"/>
            </a:schemeClr>
          </a:solidFill>
        </p:grpSpPr>
        <p:sp>
          <p:nvSpPr>
            <p:cNvPr id="62" name="山形 61"/>
            <p:cNvSpPr/>
            <p:nvPr/>
          </p:nvSpPr>
          <p:spPr>
            <a:xfrm>
              <a:off x="5865708"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5" name="山形 64"/>
            <p:cNvSpPr/>
            <p:nvPr/>
          </p:nvSpPr>
          <p:spPr>
            <a:xfrm>
              <a:off x="6009724"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4" name="山形 63"/>
            <p:cNvSpPr/>
            <p:nvPr/>
          </p:nvSpPr>
          <p:spPr>
            <a:xfrm>
              <a:off x="5940152"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grpSp>
      <p:sp>
        <p:nvSpPr>
          <p:cNvPr id="5179" name="テキスト ボックス 44"/>
          <p:cNvSpPr txBox="1">
            <a:spLocks noChangeArrowheads="1"/>
          </p:cNvSpPr>
          <p:nvPr/>
        </p:nvSpPr>
        <p:spPr bwMode="auto">
          <a:xfrm>
            <a:off x="6402388" y="3214688"/>
            <a:ext cx="762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t>研究終了時</a:t>
            </a:r>
            <a:endParaRPr lang="en-US" altLang="ja-JP" sz="900" b="1"/>
          </a:p>
        </p:txBody>
      </p:sp>
      <p:sp>
        <p:nvSpPr>
          <p:cNvPr id="71" name="右矢印 70"/>
          <p:cNvSpPr/>
          <p:nvPr/>
        </p:nvSpPr>
        <p:spPr>
          <a:xfrm>
            <a:off x="8318500" y="2733675"/>
            <a:ext cx="144463" cy="14446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pic>
        <p:nvPicPr>
          <p:cNvPr id="5181" name="図 101" descr="DVD2.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96138" y="3222625"/>
            <a:ext cx="271462"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82" name="テキスト ボックス 44"/>
          <p:cNvSpPr txBox="1">
            <a:spLocks noChangeArrowheads="1"/>
          </p:cNvSpPr>
          <p:nvPr/>
        </p:nvSpPr>
        <p:spPr bwMode="auto">
          <a:xfrm>
            <a:off x="7475538" y="3151188"/>
            <a:ext cx="1161880" cy="368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提供媒体は厚生労働省に返却する</a:t>
            </a:r>
            <a:endParaRPr lang="en-US" altLang="ja-JP" sz="900" dirty="0"/>
          </a:p>
        </p:txBody>
      </p:sp>
      <p:sp>
        <p:nvSpPr>
          <p:cNvPr id="80" name="正方形/長方形 79"/>
          <p:cNvSpPr/>
          <p:nvPr/>
        </p:nvSpPr>
        <p:spPr>
          <a:xfrm>
            <a:off x="6948488" y="2501900"/>
            <a:ext cx="1296987" cy="488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85" name="テキスト ボックス 54"/>
          <p:cNvSpPr txBox="1">
            <a:spLocks noChangeArrowheads="1"/>
          </p:cNvSpPr>
          <p:nvPr/>
        </p:nvSpPr>
        <p:spPr bwMode="auto">
          <a:xfrm>
            <a:off x="395288" y="2443163"/>
            <a:ext cx="10810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t>データ保存媒体</a:t>
            </a:r>
            <a:endParaRPr lang="en-US" altLang="ja-JP" sz="900"/>
          </a:p>
        </p:txBody>
      </p:sp>
      <p:pic>
        <p:nvPicPr>
          <p:cNvPr id="5186" name="図 101" descr="DVD2.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71775" y="3043238"/>
            <a:ext cx="271463"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87" name="テキスト ボックス 54"/>
          <p:cNvSpPr txBox="1">
            <a:spLocks noChangeArrowheads="1"/>
          </p:cNvSpPr>
          <p:nvPr/>
        </p:nvSpPr>
        <p:spPr bwMode="auto">
          <a:xfrm>
            <a:off x="2195513" y="2827338"/>
            <a:ext cx="15128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データはサーバにコピー</a:t>
            </a:r>
            <a:endParaRPr lang="en-US" altLang="ja-JP" sz="900"/>
          </a:p>
        </p:txBody>
      </p:sp>
      <p:sp>
        <p:nvSpPr>
          <p:cNvPr id="100" name="右矢印 99"/>
          <p:cNvSpPr/>
          <p:nvPr/>
        </p:nvSpPr>
        <p:spPr>
          <a:xfrm>
            <a:off x="3186113" y="3052763"/>
            <a:ext cx="358775" cy="14287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8" name="テキスト ボックス 38"/>
          <p:cNvSpPr txBox="1">
            <a:spLocks noChangeArrowheads="1"/>
          </p:cNvSpPr>
          <p:nvPr/>
        </p:nvSpPr>
        <p:spPr bwMode="auto">
          <a:xfrm>
            <a:off x="4427538" y="6313488"/>
            <a:ext cx="936625" cy="415925"/>
          </a:xfrm>
          <a:prstGeom prst="rect">
            <a:avLst/>
          </a:prstGeom>
          <a:noFill/>
          <a:ln w="9525">
            <a:solidFill>
              <a:schemeClr val="tx1"/>
            </a:solidFill>
            <a:miter lim="800000"/>
            <a:headEnd/>
            <a:tailEnd/>
          </a:ln>
        </p:spPr>
        <p:txBody>
          <a:bodyPr>
            <a:spAutoFit/>
          </a:bodyPr>
          <a:lstStyle/>
          <a:p>
            <a:pPr algn="ctr" eaLnBrk="1" hangingPunct="1">
              <a:defRPr/>
            </a:pPr>
            <a:r>
              <a:rPr lang="ja-JP" altLang="en-US" sz="1050" dirty="0">
                <a:latin typeface="Calibri" pitchFamily="34" charset="0"/>
              </a:rPr>
              <a:t>外部委託先</a:t>
            </a:r>
            <a:endParaRPr lang="en-US" altLang="ja-JP" sz="1050" dirty="0">
              <a:latin typeface="Calibri" pitchFamily="34" charset="0"/>
            </a:endParaRPr>
          </a:p>
          <a:p>
            <a:pPr algn="ctr" eaLnBrk="1" hangingPunct="1">
              <a:defRPr/>
            </a:pPr>
            <a:r>
              <a:rPr lang="ja-JP" altLang="en-US" sz="1050" dirty="0">
                <a:latin typeface="Calibri" pitchFamily="34" charset="0"/>
              </a:rPr>
              <a:t>サーバ室</a:t>
            </a:r>
          </a:p>
        </p:txBody>
      </p:sp>
      <p:sp>
        <p:nvSpPr>
          <p:cNvPr id="5192" name="テキスト ボックス 44"/>
          <p:cNvSpPr txBox="1">
            <a:spLocks noChangeArrowheads="1"/>
          </p:cNvSpPr>
          <p:nvPr/>
        </p:nvSpPr>
        <p:spPr bwMode="auto">
          <a:xfrm>
            <a:off x="5327650" y="6315075"/>
            <a:ext cx="370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・外部委託先にてデータベース化と集計処理を対応する。</a:t>
            </a:r>
            <a:endParaRPr lang="en-US" altLang="ja-JP" sz="900"/>
          </a:p>
          <a:p>
            <a:pPr eaLnBrk="1" hangingPunct="1">
              <a:spcBef>
                <a:spcPct val="0"/>
              </a:spcBef>
              <a:buFontTx/>
              <a:buNone/>
            </a:pPr>
            <a:r>
              <a:rPr lang="ja-JP" altLang="en-US" sz="900"/>
              <a:t>・外部委託先の運用管理規定と自己点検規定を作成し規程を遵守する。</a:t>
            </a:r>
            <a:endParaRPr lang="en-US" altLang="ja-JP" sz="900"/>
          </a:p>
        </p:txBody>
      </p:sp>
      <p:sp>
        <p:nvSpPr>
          <p:cNvPr id="95" name="曲折矢印 94"/>
          <p:cNvSpPr/>
          <p:nvPr/>
        </p:nvSpPr>
        <p:spPr>
          <a:xfrm flipV="1">
            <a:off x="1763713" y="6242050"/>
            <a:ext cx="2447925" cy="576263"/>
          </a:xfrm>
          <a:prstGeom prst="bent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93" name="円形吹き出し 92"/>
          <p:cNvSpPr/>
          <p:nvPr/>
        </p:nvSpPr>
        <p:spPr>
          <a:xfrm>
            <a:off x="898525" y="6362700"/>
            <a:ext cx="720725" cy="360363"/>
          </a:xfrm>
          <a:prstGeom prst="wedgeEllipseCallout">
            <a:avLst>
              <a:gd name="adj1" fmla="val 57748"/>
              <a:gd name="adj2" fmla="val -39986"/>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95" name="テキスト ボックス 59"/>
          <p:cNvSpPr txBox="1">
            <a:spLocks noChangeArrowheads="1"/>
          </p:cNvSpPr>
          <p:nvPr/>
        </p:nvSpPr>
        <p:spPr bwMode="auto">
          <a:xfrm>
            <a:off x="1888021" y="6185842"/>
            <a:ext cx="24850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dirty="0"/>
              <a:t>（外部委託先への運搬：手渡しもしくはセキュリティ便）</a:t>
            </a:r>
            <a:endParaRPr lang="en-US" altLang="ja-JP" sz="800" dirty="0"/>
          </a:p>
          <a:p>
            <a:pPr eaLnBrk="1" hangingPunct="1">
              <a:spcBef>
                <a:spcPct val="0"/>
              </a:spcBef>
              <a:buFontTx/>
              <a:buNone/>
            </a:pPr>
            <a:r>
              <a:rPr lang="ja-JP" altLang="en-US" sz="800" dirty="0"/>
              <a:t>外付けＨＤＤ（パスワード設定済）を使用し運搬すること。</a:t>
            </a:r>
            <a:endParaRPr lang="en-US" altLang="ja-JP" sz="800" dirty="0"/>
          </a:p>
        </p:txBody>
      </p:sp>
      <p:sp>
        <p:nvSpPr>
          <p:cNvPr id="5196" name="テキスト ボックス 98"/>
          <p:cNvSpPr txBox="1">
            <a:spLocks noChangeArrowheads="1"/>
          </p:cNvSpPr>
          <p:nvPr/>
        </p:nvSpPr>
        <p:spPr bwMode="auto">
          <a:xfrm>
            <a:off x="1846263" y="-26988"/>
            <a:ext cx="5102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a:solidFill>
                  <a:srgbClr val="FF0000"/>
                </a:solidFill>
                <a:latin typeface="Arial" panose="020B0604020202020204" pitchFamily="34" charset="0"/>
              </a:rPr>
              <a:t>※</a:t>
            </a:r>
            <a:r>
              <a:rPr lang="ja-JP" altLang="en-US" sz="1100">
                <a:solidFill>
                  <a:srgbClr val="FF0000"/>
                </a:solidFill>
                <a:latin typeface="Arial" panose="020B0604020202020204" pitchFamily="34" charset="0"/>
              </a:rPr>
              <a:t>ここでの記載内容は参考例であり、実際の審査での了承を保証するものではない</a:t>
            </a:r>
          </a:p>
        </p:txBody>
      </p:sp>
      <p:pic>
        <p:nvPicPr>
          <p:cNvPr id="5197" name="図 90"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87900" y="4437063"/>
            <a:ext cx="2063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8" name="図 95"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229225" y="4092575"/>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9" name="図 90"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79838" y="3500438"/>
            <a:ext cx="2063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0" name="図 90"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85863" y="6092825"/>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1" name="図 95"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18150" y="4381500"/>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角丸四角形吹き出し 95"/>
          <p:cNvSpPr/>
          <p:nvPr/>
        </p:nvSpPr>
        <p:spPr>
          <a:xfrm>
            <a:off x="3106426" y="5037978"/>
            <a:ext cx="1968185" cy="1096326"/>
          </a:xfrm>
          <a:prstGeom prst="wedgeRoundRectCallout">
            <a:avLst>
              <a:gd name="adj1" fmla="val -8914"/>
              <a:gd name="adj2" fmla="val -5949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000" dirty="0">
              <a:solidFill>
                <a:schemeClr val="tx1"/>
              </a:solidFill>
            </a:endParaRPr>
          </a:p>
          <a:p>
            <a:pPr eaLnBrk="1" hangingPunct="1">
              <a:defRPr/>
            </a:pPr>
            <a:endParaRPr lang="en-US" altLang="ja-JP" sz="900" dirty="0">
              <a:solidFill>
                <a:schemeClr val="tx1"/>
              </a:solidFill>
            </a:endParaRPr>
          </a:p>
          <a:p>
            <a:pPr algn="ctr" eaLnBrk="1" hangingPunct="1">
              <a:defRPr/>
            </a:pPr>
            <a:endParaRPr lang="ja-JP" altLang="en-US" dirty="0"/>
          </a:p>
        </p:txBody>
      </p:sp>
      <p:sp>
        <p:nvSpPr>
          <p:cNvPr id="97" name="テキスト ボックス 100"/>
          <p:cNvSpPr txBox="1">
            <a:spLocks noChangeArrowheads="1"/>
          </p:cNvSpPr>
          <p:nvPr/>
        </p:nvSpPr>
        <p:spPr bwMode="auto">
          <a:xfrm>
            <a:off x="3098309" y="5058993"/>
            <a:ext cx="2196621"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Arial" panose="020B0604020202020204" pitchFamily="34" charset="0"/>
              </a:rPr>
              <a:t>【</a:t>
            </a:r>
            <a:r>
              <a:rPr lang="ja-JP" altLang="en-US" sz="900" dirty="0">
                <a:latin typeface="Arial" panose="020B0604020202020204" pitchFamily="34" charset="0"/>
              </a:rPr>
              <a:t>操作端末</a:t>
            </a:r>
            <a:r>
              <a:rPr lang="en-US" altLang="ja-JP" sz="900" dirty="0">
                <a:latin typeface="Arial" panose="020B0604020202020204" pitchFamily="34" charset="0"/>
              </a:rPr>
              <a:t>】</a:t>
            </a:r>
          </a:p>
          <a:p>
            <a:pPr eaLnBrk="1" hangingPunct="1">
              <a:spcBef>
                <a:spcPct val="0"/>
              </a:spcBef>
              <a:buFontTx/>
              <a:buNone/>
            </a:pPr>
            <a:r>
              <a:rPr lang="ja-JP" altLang="en-US" sz="800" dirty="0">
                <a:latin typeface="Arial" panose="020B0604020202020204" pitchFamily="34" charset="0"/>
              </a:rPr>
              <a:t>・操作端末利用記録台帳にて記録</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a:t>
            </a:r>
            <a:r>
              <a:rPr lang="en-US" altLang="ja-JP" sz="800" dirty="0">
                <a:latin typeface="Arial" panose="020B0604020202020204" pitchFamily="34" charset="0"/>
              </a:rPr>
              <a:t>ID</a:t>
            </a:r>
            <a:r>
              <a:rPr lang="ja-JP" altLang="en-US" sz="800" dirty="0">
                <a:latin typeface="Arial" panose="020B0604020202020204" pitchFamily="34" charset="0"/>
              </a:rPr>
              <a:t>・パスワード設定（</a:t>
            </a:r>
            <a:r>
              <a:rPr lang="ja-JP" altLang="en-US" sz="800" dirty="0">
                <a:solidFill>
                  <a:srgbClr val="FF0000"/>
                </a:solidFill>
              </a:rPr>
              <a:t>二要素認証を用いる</a:t>
            </a:r>
            <a:r>
              <a:rPr lang="ja-JP" altLang="en-US" sz="800" dirty="0"/>
              <a:t>）</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・スクリーンセーバー設定</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・ウイルス対策ソフト導入</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・セキュリティワイヤー施錠</a:t>
            </a:r>
            <a:endParaRPr lang="en-US" altLang="ja-JP" sz="800" dirty="0">
              <a:latin typeface="Arial" panose="020B0604020202020204" pitchFamily="34" charset="0"/>
            </a:endParaRPr>
          </a:p>
          <a:p>
            <a:pPr eaLnBrk="1" hangingPunct="1">
              <a:spcBef>
                <a:spcPct val="0"/>
              </a:spcBef>
              <a:buNone/>
            </a:pPr>
            <a:r>
              <a:rPr lang="ja-JP" altLang="en-US" sz="800" dirty="0">
                <a:latin typeface="Arial" panose="020B0604020202020204" pitchFamily="34" charset="0"/>
              </a:rPr>
              <a:t>・</a:t>
            </a:r>
            <a:r>
              <a:rPr lang="ja-JP" altLang="en-US" sz="800" dirty="0"/>
              <a:t>外部ネットワーク（インターネット等）へ</a:t>
            </a:r>
            <a:br>
              <a:rPr lang="en-US" altLang="ja-JP" sz="800" dirty="0"/>
            </a:br>
            <a:r>
              <a:rPr lang="ja-JP" altLang="en-US" sz="800" dirty="0"/>
              <a:t>の接続不可</a:t>
            </a:r>
            <a:endParaRPr lang="en-US" altLang="ja-JP" sz="800" dirty="0"/>
          </a:p>
        </p:txBody>
      </p:sp>
      <p:pic>
        <p:nvPicPr>
          <p:cNvPr id="106" name="Picture 6" descr="USBメモリのイラスト">
            <a:extLst>
              <a:ext uri="{FF2B5EF4-FFF2-40B4-BE49-F238E27FC236}">
                <a16:creationId xmlns:a16="http://schemas.microsoft.com/office/drawing/2014/main" id="{1908D44B-42E2-41E7-BD77-0DA81F601FC8}"/>
              </a:ext>
            </a:extLst>
          </p:cNvPr>
          <p:cNvPicPr>
            <a:picLocks noChangeAspect="1" noChangeArrowheads="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5190370" y="4729671"/>
            <a:ext cx="302129" cy="368804"/>
          </a:xfrm>
          <a:prstGeom prst="rect">
            <a:avLst/>
          </a:prstGeom>
          <a:noFill/>
          <a:extLst>
            <a:ext uri="{909E8E84-426E-40DD-AFC4-6F175D3DCCD1}">
              <a14:hiddenFill xmlns:a14="http://schemas.microsoft.com/office/drawing/2010/main">
                <a:solidFill>
                  <a:srgbClr val="FFFFFF"/>
                </a:solidFill>
              </a14:hiddenFill>
            </a:ext>
          </a:extLst>
        </p:spPr>
      </p:pic>
      <p:sp>
        <p:nvSpPr>
          <p:cNvPr id="4" name="右矢印 91">
            <a:extLst>
              <a:ext uri="{FF2B5EF4-FFF2-40B4-BE49-F238E27FC236}">
                <a16:creationId xmlns:a16="http://schemas.microsoft.com/office/drawing/2014/main" id="{18652230-20E6-DAE8-0F50-874EA15B35E9}"/>
              </a:ext>
            </a:extLst>
          </p:cNvPr>
          <p:cNvSpPr/>
          <p:nvPr/>
        </p:nvSpPr>
        <p:spPr>
          <a:xfrm rot="10800000">
            <a:off x="532175" y="4588941"/>
            <a:ext cx="1310912" cy="173038"/>
          </a:xfrm>
          <a:prstGeom prst="right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 name="右矢印 97">
            <a:extLst>
              <a:ext uri="{FF2B5EF4-FFF2-40B4-BE49-F238E27FC236}">
                <a16:creationId xmlns:a16="http://schemas.microsoft.com/office/drawing/2014/main" id="{063CCC64-E7CB-0E7F-F813-8FEB24ACDA6D}"/>
              </a:ext>
            </a:extLst>
          </p:cNvPr>
          <p:cNvSpPr/>
          <p:nvPr/>
        </p:nvSpPr>
        <p:spPr>
          <a:xfrm rot="10800000">
            <a:off x="3067011" y="4524653"/>
            <a:ext cx="522201" cy="205018"/>
          </a:xfrm>
          <a:prstGeom prst="rightArrow">
            <a:avLst>
              <a:gd name="adj1" fmla="val 39728"/>
              <a:gd name="adj2" fmla="val 5000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pic>
        <p:nvPicPr>
          <p:cNvPr id="8" name="Picture 1" descr="C:\喜多村ローカル\01-くりっぷあーと\MC900431576.PNG">
            <a:extLst>
              <a:ext uri="{FF2B5EF4-FFF2-40B4-BE49-F238E27FC236}">
                <a16:creationId xmlns:a16="http://schemas.microsoft.com/office/drawing/2014/main" id="{1A037047-7B36-E119-9B68-38F9B6B08F59}"/>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0919" y="4087316"/>
            <a:ext cx="605604" cy="609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54">
            <a:extLst>
              <a:ext uri="{FF2B5EF4-FFF2-40B4-BE49-F238E27FC236}">
                <a16:creationId xmlns:a16="http://schemas.microsoft.com/office/drawing/2014/main" id="{1E55DD06-F984-6A7A-AFFE-5E3E6DD62A46}"/>
              </a:ext>
            </a:extLst>
          </p:cNvPr>
          <p:cNvSpPr txBox="1">
            <a:spLocks noChangeArrowheads="1"/>
          </p:cNvSpPr>
          <p:nvPr/>
        </p:nvSpPr>
        <p:spPr bwMode="auto">
          <a:xfrm>
            <a:off x="2226093" y="4246526"/>
            <a:ext cx="1078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None/>
            </a:pPr>
            <a:r>
              <a:rPr lang="ja-JP" altLang="en-US" sz="1000" dirty="0">
                <a:latin typeface="ＭＳ Ｐゴシック" panose="020B0600070205080204" pitchFamily="50" charset="-128"/>
              </a:rPr>
              <a:t>公表物確認用</a:t>
            </a:r>
            <a:endParaRPr lang="en-US" altLang="ja-JP" sz="1000" dirty="0">
              <a:latin typeface="ＭＳ Ｐゴシック"/>
              <a:ea typeface="ＭＳ Ｐゴシック"/>
            </a:endParaRPr>
          </a:p>
        </p:txBody>
      </p:sp>
      <p:pic>
        <p:nvPicPr>
          <p:cNvPr id="11" name="Picture 6" descr="USBメモリのイラスト">
            <a:extLst>
              <a:ext uri="{FF2B5EF4-FFF2-40B4-BE49-F238E27FC236}">
                <a16:creationId xmlns:a16="http://schemas.microsoft.com/office/drawing/2014/main" id="{E45EDAEB-F9C6-61F5-AC5C-8EEF560BCA89}"/>
              </a:ext>
            </a:extLst>
          </p:cNvPr>
          <p:cNvPicPr>
            <a:picLocks noChangeAspect="1" noChangeArrowheads="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2337464" y="4446329"/>
            <a:ext cx="436821" cy="436821"/>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54">
            <a:extLst>
              <a:ext uri="{FF2B5EF4-FFF2-40B4-BE49-F238E27FC236}">
                <a16:creationId xmlns:a16="http://schemas.microsoft.com/office/drawing/2014/main" id="{04A4BEE2-B6CF-9FF5-0CDE-3F5B43D3AC52}"/>
              </a:ext>
            </a:extLst>
          </p:cNvPr>
          <p:cNvSpPr txBox="1">
            <a:spLocks noChangeArrowheads="1"/>
          </p:cNvSpPr>
          <p:nvPr/>
        </p:nvSpPr>
        <p:spPr bwMode="auto">
          <a:xfrm>
            <a:off x="440110" y="3789040"/>
            <a:ext cx="9869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en-US" sz="1000" dirty="0">
                <a:latin typeface="ＭＳ Ｐゴシック" panose="020B0600070205080204" pitchFamily="50" charset="-128"/>
              </a:rPr>
              <a:t>公表物確認用</a:t>
            </a:r>
            <a:r>
              <a:rPr lang="en-US" altLang="ja-JP" sz="1000" dirty="0">
                <a:latin typeface="ＭＳ Ｐゴシック" panose="020B0600070205080204" pitchFamily="50" charset="-128"/>
              </a:rPr>
              <a:t>PC</a:t>
            </a:r>
            <a:endParaRPr lang="en-US" altLang="ja-JP" sz="1000" dirty="0">
              <a:latin typeface="ＭＳ Ｐゴシック"/>
              <a:ea typeface="ＭＳ Ｐゴシック"/>
            </a:endParaRPr>
          </a:p>
        </p:txBody>
      </p:sp>
      <p:sp>
        <p:nvSpPr>
          <p:cNvPr id="13" name="正方形/長方形 12">
            <a:extLst>
              <a:ext uri="{FF2B5EF4-FFF2-40B4-BE49-F238E27FC236}">
                <a16:creationId xmlns:a16="http://schemas.microsoft.com/office/drawing/2014/main" id="{507CD7D8-BBB9-63BD-3F14-17A08EB139C8}"/>
              </a:ext>
            </a:extLst>
          </p:cNvPr>
          <p:cNvSpPr/>
          <p:nvPr/>
        </p:nvSpPr>
        <p:spPr>
          <a:xfrm>
            <a:off x="442742" y="4820235"/>
            <a:ext cx="2014904" cy="507831"/>
          </a:xfrm>
          <a:prstGeom prst="rect">
            <a:avLst/>
          </a:prstGeom>
        </p:spPr>
        <p:txBody>
          <a:bodyPr wrap="square">
            <a:spAutoFit/>
          </a:bodyPr>
          <a:lstStyle/>
          <a:p>
            <a:r>
              <a:rPr lang="ja-JP" altLang="en-US" sz="900" dirty="0">
                <a:latin typeface="ＭＳ Ｐゴシック"/>
                <a:ea typeface="ＭＳ Ｐゴシック"/>
              </a:rPr>
              <a:t>担当者から公表確認を依頼する。担当者は、公表物確認用</a:t>
            </a:r>
            <a:r>
              <a:rPr lang="en-US" altLang="ja-JP" sz="900" dirty="0">
                <a:latin typeface="ＭＳ Ｐゴシック"/>
                <a:ea typeface="ＭＳ Ｐゴシック"/>
              </a:rPr>
              <a:t>PC</a:t>
            </a:r>
            <a:r>
              <a:rPr lang="ja-JP" altLang="en-US" sz="900" dirty="0">
                <a:latin typeface="ＭＳ Ｐゴシック"/>
                <a:ea typeface="ＭＳ Ｐゴシック"/>
              </a:rPr>
              <a:t>から最終生成物を窓口にメール送付する。</a:t>
            </a:r>
          </a:p>
        </p:txBody>
      </p:sp>
      <p:sp>
        <p:nvSpPr>
          <p:cNvPr id="16" name="Lock">
            <a:extLst>
              <a:ext uri="{FF2B5EF4-FFF2-40B4-BE49-F238E27FC236}">
                <a16:creationId xmlns:a16="http://schemas.microsoft.com/office/drawing/2014/main" id="{FA249F64-6CCC-8557-3F31-DADDD31EE56E}"/>
              </a:ext>
            </a:extLst>
          </p:cNvPr>
          <p:cNvSpPr>
            <a:spLocks noEditPoints="1" noChangeArrowheads="1"/>
          </p:cNvSpPr>
          <p:nvPr/>
        </p:nvSpPr>
        <p:spPr bwMode="auto">
          <a:xfrm>
            <a:off x="1448146" y="3140968"/>
            <a:ext cx="234950" cy="32385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テキスト ボックス 3"/>
          <p:cNvSpPr txBox="1">
            <a:spLocks noChangeArrowheads="1"/>
          </p:cNvSpPr>
          <p:nvPr/>
        </p:nvSpPr>
        <p:spPr bwMode="auto">
          <a:xfrm>
            <a:off x="3055938" y="115888"/>
            <a:ext cx="3028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a:t>運用フロー図</a:t>
            </a:r>
            <a:r>
              <a:rPr lang="en-US" altLang="ja-JP" sz="2400">
                <a:solidFill>
                  <a:srgbClr val="FF0000"/>
                </a:solidFill>
              </a:rPr>
              <a:t>(</a:t>
            </a:r>
            <a:r>
              <a:rPr lang="ja-JP" altLang="en-US" sz="2400">
                <a:solidFill>
                  <a:srgbClr val="FF0000"/>
                </a:solidFill>
              </a:rPr>
              <a:t>参考例</a:t>
            </a:r>
            <a:r>
              <a:rPr lang="en-US" altLang="ja-JP" sz="2400">
                <a:solidFill>
                  <a:srgbClr val="FF0000"/>
                </a:solidFill>
              </a:rPr>
              <a:t>)</a:t>
            </a:r>
            <a:endParaRPr lang="ja-JP" altLang="en-US" sz="2400">
              <a:solidFill>
                <a:srgbClr val="FF0000"/>
              </a:solidFill>
            </a:endParaRPr>
          </a:p>
        </p:txBody>
      </p:sp>
      <p:sp>
        <p:nvSpPr>
          <p:cNvPr id="5124" name="テキスト ボックス 4"/>
          <p:cNvSpPr txBox="1">
            <a:spLocks noChangeArrowheads="1"/>
          </p:cNvSpPr>
          <p:nvPr/>
        </p:nvSpPr>
        <p:spPr bwMode="auto">
          <a:xfrm>
            <a:off x="34925" y="34925"/>
            <a:ext cx="950913"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2-1</a:t>
            </a:r>
            <a:endParaRPr lang="ja-JP" altLang="en-US" sz="1800"/>
          </a:p>
        </p:txBody>
      </p:sp>
      <p:sp>
        <p:nvSpPr>
          <p:cNvPr id="6" name="角丸四角形 5"/>
          <p:cNvSpPr/>
          <p:nvPr/>
        </p:nvSpPr>
        <p:spPr>
          <a:xfrm>
            <a:off x="1116013" y="476250"/>
            <a:ext cx="7126287" cy="1863725"/>
          </a:xfrm>
          <a:prstGeom prst="roundRect">
            <a:avLst>
              <a:gd name="adj" fmla="val 7731"/>
            </a:avLst>
          </a:prstGeom>
        </p:spPr>
        <p:style>
          <a:lnRef idx="2">
            <a:schemeClr val="dk1"/>
          </a:lnRef>
          <a:fillRef idx="1">
            <a:schemeClr val="lt1"/>
          </a:fillRef>
          <a:effectRef idx="0">
            <a:schemeClr val="dk1"/>
          </a:effectRef>
          <a:fontRef idx="minor">
            <a:schemeClr val="dk1"/>
          </a:fontRef>
        </p:style>
        <p:txBody>
          <a:bodyPr/>
          <a:lstStyle/>
          <a:p>
            <a:pPr eaLnBrk="1" fontAlgn="auto" hangingPunct="1">
              <a:spcBef>
                <a:spcPts val="0"/>
              </a:spcBef>
              <a:spcAft>
                <a:spcPts val="0"/>
              </a:spcAf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＜想定する利用形態（外部委託先含む）＞</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外部委託先である●●株式会社に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データを搬送し、迅速かつ正確に集計表を作成する。</a:t>
            </a:r>
          </a:p>
          <a:p>
            <a:pPr algn="just" eaLnBrk="1" fontAlgn="auto" hangingPunct="1">
              <a:spcBef>
                <a:spcPts val="0"/>
              </a:spcBef>
              <a:spcAft>
                <a:spcPts val="0"/>
              </a:spcAft>
              <a:buFont typeface="Wingdings" pitchFamily="2" charset="2"/>
              <a:buChar char="l"/>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データは、申出書に記載されている取扱者のみが利用する。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厚生労働省保険局より提供を受けた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データは●●大学の学内サーバ室のサーバに保存する。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サーバから一部のデータを切り出してパスワード設定済みの外付け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で研究室の端末に複写し、分析を行う。</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利用場所への入退室は許可された人物のみ可能とする。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利用場所間で中間生成物をやり取りする際は、台帳管理している暗号化機能付きの外付け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を用いる。</a:t>
            </a: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紙媒体の中間生成物、及び電子媒体の中間生成物を格納した外付け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は、利用場所にて施錠管理を行う。</a:t>
            </a:r>
          </a:p>
          <a:p>
            <a:pPr algn="just" eaLnBrk="1" fontAlgn="auto" hangingPunct="1">
              <a:spcBef>
                <a:spcPts val="0"/>
              </a:spcBef>
              <a:spcAft>
                <a:spcPts val="0"/>
              </a:spcAft>
              <a:buFont typeface="Wingdings" pitchFamily="2" charset="2"/>
              <a:buChar char="l"/>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NDB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データを保存するサーバや端末は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外部ネットワーク（インターネット、学内</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、院内</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等を含む）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へは一切接続しない。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ただし、公表物確認を目的とした場合を除く。公表物確認は、パスワード付き</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ZIP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ファイルにして、取扱者がメールで行う。</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lgn="just" eaLnBrk="1" fontAlgn="auto" hangingPunct="1">
              <a:spcBef>
                <a:spcPts val="0"/>
              </a:spcBef>
              <a:spcAft>
                <a:spcPts val="0"/>
              </a:spcAft>
              <a:buFont typeface="Wingdings" pitchFamily="2" charset="2"/>
              <a:buChar char="l"/>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研究終了後は、サーバ及び外付け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HDD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に保存されているデータを、専用のデータ消去ソフトにより完全削除する。</a:t>
            </a:r>
          </a:p>
        </p:txBody>
      </p:sp>
      <p:sp>
        <p:nvSpPr>
          <p:cNvPr id="7" name="正方形/長方形 6"/>
          <p:cNvSpPr/>
          <p:nvPr/>
        </p:nvSpPr>
        <p:spPr>
          <a:xfrm>
            <a:off x="34925" y="2425700"/>
            <a:ext cx="431800" cy="3816350"/>
          </a:xfrm>
          <a:prstGeom prst="rect">
            <a:avLst/>
          </a:prstGeom>
        </p:spPr>
        <p:style>
          <a:lnRef idx="2">
            <a:schemeClr val="dk1"/>
          </a:lnRef>
          <a:fillRef idx="1">
            <a:schemeClr val="lt1"/>
          </a:fillRef>
          <a:effectRef idx="0">
            <a:schemeClr val="dk1"/>
          </a:effectRef>
          <a:fontRef idx="minor">
            <a:schemeClr val="dk1"/>
          </a:fontRef>
        </p:style>
        <p:txBody>
          <a:bodyPr vert="eaVert" anchor="ctr"/>
          <a:lstStyle/>
          <a:p>
            <a:pPr algn="ctr" eaLnBrk="1" fontAlgn="auto" hangingPunct="1">
              <a:spcBef>
                <a:spcPts val="0"/>
              </a:spcBef>
              <a:spcAft>
                <a:spcPts val="0"/>
              </a:spcAft>
              <a:defRPr/>
            </a:pPr>
            <a:r>
              <a:rPr lang="ja-JP" altLang="en-US" dirty="0"/>
              <a:t>厚生労働省</a:t>
            </a:r>
            <a:r>
              <a:rPr lang="en-US" altLang="ja-JP" dirty="0"/>
              <a:t>(</a:t>
            </a:r>
            <a:r>
              <a:rPr lang="ja-JP" altLang="en-US" dirty="0"/>
              <a:t>保険局</a:t>
            </a:r>
            <a:r>
              <a:rPr lang="en-US" altLang="ja-JP" dirty="0"/>
              <a:t>)</a:t>
            </a:r>
            <a:endParaRPr lang="ja-JP" altLang="en-US" dirty="0"/>
          </a:p>
        </p:txBody>
      </p:sp>
      <p:sp>
        <p:nvSpPr>
          <p:cNvPr id="5127" name="テキスト ボックス 38"/>
          <p:cNvSpPr txBox="1">
            <a:spLocks noChangeArrowheads="1"/>
          </p:cNvSpPr>
          <p:nvPr/>
        </p:nvSpPr>
        <p:spPr bwMode="auto">
          <a:xfrm>
            <a:off x="6875463" y="34925"/>
            <a:ext cx="2197100" cy="415925"/>
          </a:xfrm>
          <a:prstGeom prst="rect">
            <a:avLst/>
          </a:prstGeom>
          <a:solidFill>
            <a:srgbClr val="FF0000"/>
          </a:solidFill>
          <a:ln w="9525">
            <a:solidFill>
              <a:schemeClr val="tx1"/>
            </a:solidFill>
            <a:prstDash val="dash"/>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a:solidFill>
                  <a:schemeClr val="bg1"/>
                </a:solidFill>
              </a:rPr>
              <a:t>外部委託や共同研究のため</a:t>
            </a:r>
            <a:endParaRPr lang="en-US" altLang="ja-JP" sz="1000">
              <a:solidFill>
                <a:schemeClr val="bg1"/>
              </a:solidFill>
            </a:endParaRPr>
          </a:p>
          <a:p>
            <a:pPr algn="ctr" eaLnBrk="1" hangingPunct="1">
              <a:spcBef>
                <a:spcPct val="0"/>
              </a:spcBef>
              <a:buFontTx/>
              <a:buNone/>
            </a:pPr>
            <a:r>
              <a:rPr lang="ja-JP" altLang="en-US" sz="1000">
                <a:solidFill>
                  <a:schemeClr val="bg1"/>
                </a:solidFill>
              </a:rPr>
              <a:t>データ持ち出しがある場合の参考例</a:t>
            </a:r>
          </a:p>
        </p:txBody>
      </p:sp>
      <p:sp>
        <p:nvSpPr>
          <p:cNvPr id="14" name="正方形/長方形 13"/>
          <p:cNvSpPr/>
          <p:nvPr/>
        </p:nvSpPr>
        <p:spPr>
          <a:xfrm>
            <a:off x="1547813" y="3892550"/>
            <a:ext cx="7488237" cy="2278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pic>
        <p:nvPicPr>
          <p:cNvPr id="5129" name="Picture 1" descr="C:\喜多村ローカル\01-くりっぷあーと\MC90043157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9025" y="4362450"/>
            <a:ext cx="7270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Lock"/>
          <p:cNvSpPr>
            <a:spLocks noEditPoints="1" noChangeArrowheads="1"/>
          </p:cNvSpPr>
          <p:nvPr/>
        </p:nvSpPr>
        <p:spPr bwMode="auto">
          <a:xfrm>
            <a:off x="1384300" y="5589588"/>
            <a:ext cx="271463" cy="31115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
        <p:nvSpPr>
          <p:cNvPr id="5131" name="テキスト ボックス 38"/>
          <p:cNvSpPr txBox="1">
            <a:spLocks noChangeArrowheads="1"/>
          </p:cNvSpPr>
          <p:nvPr/>
        </p:nvSpPr>
        <p:spPr bwMode="auto">
          <a:xfrm>
            <a:off x="1608138" y="3946525"/>
            <a:ext cx="1800225" cy="280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t>●●大学●●研究室</a:t>
            </a:r>
          </a:p>
        </p:txBody>
      </p:sp>
      <p:sp>
        <p:nvSpPr>
          <p:cNvPr id="30" name="角丸四角形吹き出し 29"/>
          <p:cNvSpPr/>
          <p:nvPr/>
        </p:nvSpPr>
        <p:spPr bwMode="auto">
          <a:xfrm>
            <a:off x="5148263" y="4010025"/>
            <a:ext cx="647700" cy="1655763"/>
          </a:xfrm>
          <a:prstGeom prst="wedgeRoundRectCallout">
            <a:avLst>
              <a:gd name="adj1" fmla="val 107455"/>
              <a:gd name="adj2" fmla="val 1590"/>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pic>
        <p:nvPicPr>
          <p:cNvPr id="5133" name="Picture 3" descr="C:\Users\nit\AppData\Local\Microsoft\Windows\Temporary Internet Files\Content.IE5\W647YWC8\MC9003797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8350" y="4189413"/>
            <a:ext cx="668338"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4" descr="C:\Users\nit\AppData\Local\Microsoft\Windows\Temporary Internet Files\Content.IE5\U11EB5JQ\MC90043260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9700" y="5057775"/>
            <a:ext cx="5349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7" descr="C:\喜多村ローカル\01-くりっぷあーと\MC900432568.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5963" y="4883150"/>
            <a:ext cx="57626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テキスト ボックス 54"/>
          <p:cNvSpPr txBox="1">
            <a:spLocks noChangeArrowheads="1"/>
          </p:cNvSpPr>
          <p:nvPr/>
        </p:nvSpPr>
        <p:spPr bwMode="auto">
          <a:xfrm>
            <a:off x="5076825" y="5656263"/>
            <a:ext cx="35274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・外付け</a:t>
            </a:r>
            <a:r>
              <a:rPr lang="en-US" altLang="ja-JP" sz="900" dirty="0"/>
              <a:t>HDD</a:t>
            </a:r>
            <a:r>
              <a:rPr lang="ja-JP" altLang="en-US" sz="900" dirty="0" err="1"/>
              <a:t>、</a:t>
            </a:r>
            <a:r>
              <a:rPr lang="ja-JP" altLang="en-US" sz="900" dirty="0"/>
              <a:t>印刷物は施錠できる棚に保管</a:t>
            </a:r>
            <a:endParaRPr lang="en-US" altLang="ja-JP" sz="900" dirty="0"/>
          </a:p>
          <a:p>
            <a:pPr eaLnBrk="1" hangingPunct="1">
              <a:spcBef>
                <a:spcPct val="0"/>
              </a:spcBef>
              <a:buFontTx/>
              <a:buNone/>
            </a:pPr>
            <a:r>
              <a:rPr lang="ja-JP" altLang="en-US" sz="900" dirty="0"/>
              <a:t>・外付け</a:t>
            </a:r>
            <a:r>
              <a:rPr lang="en-US" altLang="ja-JP" sz="900" dirty="0"/>
              <a:t>HDD</a:t>
            </a:r>
            <a:r>
              <a:rPr lang="ja-JP" altLang="en-US" sz="900" dirty="0" err="1"/>
              <a:t>、</a:t>
            </a:r>
            <a:r>
              <a:rPr lang="ja-JP" altLang="en-US" sz="900" dirty="0"/>
              <a:t>記憶媒体利用記録台帳にて管理</a:t>
            </a:r>
            <a:endParaRPr lang="en-US" altLang="ja-JP" sz="900" dirty="0"/>
          </a:p>
          <a:p>
            <a:pPr eaLnBrk="1" hangingPunct="1">
              <a:spcBef>
                <a:spcPct val="0"/>
              </a:spcBef>
              <a:buFontTx/>
              <a:buNone/>
            </a:pPr>
            <a:r>
              <a:rPr lang="ja-JP" altLang="en-US" sz="900" dirty="0"/>
              <a:t>・印刷物等は作成帳票記録台帳にて管理</a:t>
            </a:r>
            <a:endParaRPr lang="en-US" altLang="ja-JP" sz="900" dirty="0"/>
          </a:p>
        </p:txBody>
      </p:sp>
      <p:sp>
        <p:nvSpPr>
          <p:cNvPr id="5137" name="テキスト ボックス 49"/>
          <p:cNvSpPr txBox="1">
            <a:spLocks noChangeArrowheads="1"/>
          </p:cNvSpPr>
          <p:nvPr/>
        </p:nvSpPr>
        <p:spPr bwMode="auto">
          <a:xfrm>
            <a:off x="561975" y="5607050"/>
            <a:ext cx="8413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利用場所は</a:t>
            </a:r>
            <a:endParaRPr lang="en-US" altLang="ja-JP" sz="900"/>
          </a:p>
          <a:p>
            <a:pPr eaLnBrk="1" hangingPunct="1">
              <a:spcBef>
                <a:spcPct val="0"/>
              </a:spcBef>
              <a:buFontTx/>
              <a:buNone/>
            </a:pPr>
            <a:r>
              <a:rPr lang="ja-JP" altLang="en-US" sz="900"/>
              <a:t>許可された者</a:t>
            </a:r>
            <a:endParaRPr lang="en-US" altLang="ja-JP" sz="900"/>
          </a:p>
          <a:p>
            <a:pPr eaLnBrk="1" hangingPunct="1">
              <a:spcBef>
                <a:spcPct val="0"/>
              </a:spcBef>
              <a:buFontTx/>
              <a:buNone/>
            </a:pPr>
            <a:r>
              <a:rPr lang="ja-JP" altLang="en-US" sz="900"/>
              <a:t>のみ入退場</a:t>
            </a:r>
            <a:endParaRPr lang="en-US" altLang="ja-JP" sz="900"/>
          </a:p>
          <a:p>
            <a:pPr eaLnBrk="1" hangingPunct="1">
              <a:spcBef>
                <a:spcPct val="0"/>
              </a:spcBef>
              <a:buFontTx/>
              <a:buNone/>
            </a:pPr>
            <a:r>
              <a:rPr lang="ja-JP" altLang="en-US" sz="900"/>
              <a:t>可能</a:t>
            </a:r>
            <a:endParaRPr lang="en-US" altLang="ja-JP" sz="900"/>
          </a:p>
        </p:txBody>
      </p:sp>
      <p:sp>
        <p:nvSpPr>
          <p:cNvPr id="5139" name="テキスト ボックス 44"/>
          <p:cNvSpPr txBox="1">
            <a:spLocks noChangeArrowheads="1"/>
          </p:cNvSpPr>
          <p:nvPr/>
        </p:nvSpPr>
        <p:spPr bwMode="auto">
          <a:xfrm>
            <a:off x="4203700" y="3929063"/>
            <a:ext cx="10922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中間生成物は</a:t>
            </a:r>
            <a:endParaRPr lang="en-US" altLang="ja-JP" sz="900"/>
          </a:p>
          <a:p>
            <a:pPr eaLnBrk="1" hangingPunct="1">
              <a:spcBef>
                <a:spcPct val="0"/>
              </a:spcBef>
              <a:buFontTx/>
              <a:buNone/>
            </a:pPr>
            <a:r>
              <a:rPr lang="ja-JP" altLang="en-US" sz="900"/>
              <a:t>外付け</a:t>
            </a:r>
            <a:r>
              <a:rPr lang="en-US" altLang="ja-JP" sz="900"/>
              <a:t>HDD</a:t>
            </a:r>
            <a:r>
              <a:rPr lang="ja-JP" altLang="en-US" sz="900"/>
              <a:t>へ</a:t>
            </a:r>
            <a:endParaRPr lang="en-US" altLang="ja-JP" sz="900"/>
          </a:p>
          <a:p>
            <a:pPr eaLnBrk="1" hangingPunct="1">
              <a:spcBef>
                <a:spcPct val="0"/>
              </a:spcBef>
              <a:buFontTx/>
              <a:buNone/>
            </a:pPr>
            <a:r>
              <a:rPr lang="ja-JP" altLang="en-US" sz="900"/>
              <a:t>バックアップ</a:t>
            </a:r>
            <a:endParaRPr lang="en-US" altLang="ja-JP" sz="900"/>
          </a:p>
        </p:txBody>
      </p:sp>
      <p:sp>
        <p:nvSpPr>
          <p:cNvPr id="53" name="右矢印 52"/>
          <p:cNvSpPr/>
          <p:nvPr/>
        </p:nvSpPr>
        <p:spPr>
          <a:xfrm>
            <a:off x="4427538" y="4649788"/>
            <a:ext cx="215900" cy="144462"/>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41" name="テキスト ボックス 54"/>
          <p:cNvSpPr txBox="1">
            <a:spLocks noChangeArrowheads="1"/>
          </p:cNvSpPr>
          <p:nvPr/>
        </p:nvSpPr>
        <p:spPr bwMode="auto">
          <a:xfrm>
            <a:off x="1628156" y="5783784"/>
            <a:ext cx="1223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dirty="0"/>
              <a:t>利用場所入退室</a:t>
            </a:r>
            <a:endParaRPr lang="en-US" altLang="ja-JP" sz="1000" dirty="0"/>
          </a:p>
          <a:p>
            <a:pPr algn="ctr" eaLnBrk="1" hangingPunct="1">
              <a:spcBef>
                <a:spcPct val="0"/>
              </a:spcBef>
              <a:buFontTx/>
              <a:buNone/>
            </a:pPr>
            <a:r>
              <a:rPr lang="ja-JP" altLang="en-US" sz="1000" dirty="0"/>
              <a:t>管理台帳にて管理</a:t>
            </a:r>
            <a:endParaRPr lang="en-US" altLang="ja-JP" sz="1000" dirty="0"/>
          </a:p>
        </p:txBody>
      </p:sp>
      <p:pic>
        <p:nvPicPr>
          <p:cNvPr id="5145" name="Picture 4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21700" y="4938713"/>
            <a:ext cx="4429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右矢印 82"/>
          <p:cNvSpPr/>
          <p:nvPr/>
        </p:nvSpPr>
        <p:spPr>
          <a:xfrm>
            <a:off x="8351838" y="4333875"/>
            <a:ext cx="142875" cy="14287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47" name="テキスト ボックス 44"/>
          <p:cNvSpPr txBox="1">
            <a:spLocks noChangeArrowheads="1"/>
          </p:cNvSpPr>
          <p:nvPr/>
        </p:nvSpPr>
        <p:spPr bwMode="auto">
          <a:xfrm>
            <a:off x="7540625" y="4938713"/>
            <a:ext cx="8477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紙媒体の</a:t>
            </a:r>
            <a:endParaRPr lang="en-US" altLang="ja-JP" sz="900"/>
          </a:p>
          <a:p>
            <a:pPr eaLnBrk="1" hangingPunct="1">
              <a:spcBef>
                <a:spcPct val="0"/>
              </a:spcBef>
              <a:buFontTx/>
              <a:buNone/>
            </a:pPr>
            <a:r>
              <a:rPr lang="ja-JP" altLang="en-US" sz="900"/>
              <a:t>中間生成物</a:t>
            </a:r>
            <a:endParaRPr lang="en-US" altLang="ja-JP" sz="900"/>
          </a:p>
          <a:p>
            <a:pPr eaLnBrk="1" hangingPunct="1">
              <a:spcBef>
                <a:spcPct val="0"/>
              </a:spcBef>
              <a:buFontTx/>
              <a:buNone/>
            </a:pPr>
            <a:r>
              <a:rPr lang="ja-JP" altLang="en-US" sz="900"/>
              <a:t>は裁断破棄</a:t>
            </a:r>
            <a:endParaRPr lang="en-US" altLang="ja-JP" sz="900"/>
          </a:p>
        </p:txBody>
      </p:sp>
      <p:pic>
        <p:nvPicPr>
          <p:cNvPr id="5150" name="Picture 4" descr="C:\Users\nit\AppData\Local\Microsoft\Windows\Temporary Internet Files\Content.IE5\U11EB5JQ\MC90043260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8825" y="4938713"/>
            <a:ext cx="53498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右矢印 88"/>
          <p:cNvSpPr/>
          <p:nvPr/>
        </p:nvSpPr>
        <p:spPr>
          <a:xfrm>
            <a:off x="8337550" y="5138738"/>
            <a:ext cx="142875" cy="14446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5" name="直方体 74"/>
          <p:cNvSpPr/>
          <p:nvPr/>
        </p:nvSpPr>
        <p:spPr>
          <a:xfrm>
            <a:off x="8589963" y="4146550"/>
            <a:ext cx="360362" cy="503238"/>
          </a:xfrm>
          <a:prstGeom prst="cube">
            <a:avLst>
              <a:gd name="adj" fmla="val 19709"/>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hangingPunct="1">
              <a:defRPr/>
            </a:pPr>
            <a:r>
              <a:rPr lang="ja-JP" altLang="en-US" sz="700" dirty="0"/>
              <a:t>消去</a:t>
            </a:r>
            <a:endParaRPr lang="en-US" altLang="ja-JP" sz="700" dirty="0"/>
          </a:p>
          <a:p>
            <a:pPr algn="ctr" eaLnBrk="1" hangingPunct="1">
              <a:defRPr/>
            </a:pPr>
            <a:r>
              <a:rPr lang="ja-JP" altLang="en-US" sz="700" dirty="0"/>
              <a:t>ソフト</a:t>
            </a:r>
          </a:p>
        </p:txBody>
      </p:sp>
      <p:cxnSp>
        <p:nvCxnSpPr>
          <p:cNvPr id="85" name="直線コネクタ 84"/>
          <p:cNvCxnSpPr/>
          <p:nvPr/>
        </p:nvCxnSpPr>
        <p:spPr>
          <a:xfrm flipH="1">
            <a:off x="6804025" y="5657850"/>
            <a:ext cx="2232025" cy="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2" name="グループ化 74"/>
          <p:cNvGrpSpPr/>
          <p:nvPr/>
        </p:nvGrpSpPr>
        <p:grpSpPr>
          <a:xfrm>
            <a:off x="6697385" y="4547872"/>
            <a:ext cx="216024" cy="432048"/>
            <a:chOff x="5865708" y="3284984"/>
            <a:chExt cx="216024" cy="432048"/>
          </a:xfrm>
          <a:solidFill>
            <a:schemeClr val="bg1">
              <a:lumMod val="50000"/>
            </a:schemeClr>
          </a:solidFill>
        </p:grpSpPr>
        <p:sp>
          <p:nvSpPr>
            <p:cNvPr id="76" name="山形 75"/>
            <p:cNvSpPr/>
            <p:nvPr/>
          </p:nvSpPr>
          <p:spPr>
            <a:xfrm>
              <a:off x="5865708"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7" name="山形 76"/>
            <p:cNvSpPr/>
            <p:nvPr/>
          </p:nvSpPr>
          <p:spPr>
            <a:xfrm>
              <a:off x="6009724"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8" name="山形 77"/>
            <p:cNvSpPr/>
            <p:nvPr/>
          </p:nvSpPr>
          <p:spPr>
            <a:xfrm>
              <a:off x="5940152" y="3284984"/>
              <a:ext cx="72008" cy="432048"/>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grpSp>
      <p:cxnSp>
        <p:nvCxnSpPr>
          <p:cNvPr id="94" name="直線コネクタ 93"/>
          <p:cNvCxnSpPr/>
          <p:nvPr/>
        </p:nvCxnSpPr>
        <p:spPr>
          <a:xfrm>
            <a:off x="6788150" y="3930650"/>
            <a:ext cx="15875" cy="1727200"/>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157" name="テキスト ボックス 44"/>
          <p:cNvSpPr txBox="1">
            <a:spLocks noChangeArrowheads="1"/>
          </p:cNvSpPr>
          <p:nvPr/>
        </p:nvSpPr>
        <p:spPr bwMode="auto">
          <a:xfrm>
            <a:off x="6402388" y="4972050"/>
            <a:ext cx="762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t>研究終了時</a:t>
            </a:r>
            <a:endParaRPr lang="en-US" altLang="ja-JP" sz="900" b="1"/>
          </a:p>
        </p:txBody>
      </p:sp>
      <p:sp>
        <p:nvSpPr>
          <p:cNvPr id="56" name="正方形/長方形 55"/>
          <p:cNvSpPr/>
          <p:nvPr/>
        </p:nvSpPr>
        <p:spPr>
          <a:xfrm>
            <a:off x="1544638" y="2420938"/>
            <a:ext cx="5152747" cy="1212887"/>
          </a:xfrm>
          <a:prstGeom prst="rect">
            <a:avLst/>
          </a:prstGeom>
          <a:noFill/>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pic>
        <p:nvPicPr>
          <p:cNvPr id="5159" name="図 77" descr="サーバ.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667125" y="2500313"/>
            <a:ext cx="4730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0" name="テキスト ボックス 54"/>
          <p:cNvSpPr txBox="1">
            <a:spLocks noChangeArrowheads="1"/>
          </p:cNvSpPr>
          <p:nvPr/>
        </p:nvSpPr>
        <p:spPr bwMode="auto">
          <a:xfrm>
            <a:off x="3441700" y="3068638"/>
            <a:ext cx="985838"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33237" tIns="33237" rIns="33237" bIns="66473"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a:latin typeface="Meiryo UI" panose="020B0604030504040204" pitchFamily="50" charset="-128"/>
                <a:ea typeface="Meiryo UI" panose="020B0604030504040204" pitchFamily="50" charset="-128"/>
              </a:rPr>
              <a:t>サーバ</a:t>
            </a:r>
            <a:endParaRPr lang="en-US" altLang="ja-JP" sz="1100">
              <a:latin typeface="Meiryo UI" panose="020B0604030504040204" pitchFamily="50" charset="-128"/>
              <a:ea typeface="Meiryo UI" panose="020B0604030504040204" pitchFamily="50" charset="-128"/>
            </a:endParaRPr>
          </a:p>
        </p:txBody>
      </p:sp>
      <p:sp>
        <p:nvSpPr>
          <p:cNvPr id="5161" name="テキスト ボックス 38"/>
          <p:cNvSpPr txBox="1">
            <a:spLocks noChangeArrowheads="1"/>
          </p:cNvSpPr>
          <p:nvPr/>
        </p:nvSpPr>
        <p:spPr bwMode="auto">
          <a:xfrm>
            <a:off x="1616075" y="2500313"/>
            <a:ext cx="1614488"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t>●●大学サーバ室</a:t>
            </a:r>
          </a:p>
        </p:txBody>
      </p:sp>
      <p:sp>
        <p:nvSpPr>
          <p:cNvPr id="5162" name="Lock"/>
          <p:cNvSpPr>
            <a:spLocks noEditPoints="1" noChangeArrowheads="1"/>
          </p:cNvSpPr>
          <p:nvPr/>
        </p:nvSpPr>
        <p:spPr bwMode="auto">
          <a:xfrm>
            <a:off x="1448146" y="3140968"/>
            <a:ext cx="234950" cy="32385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ja-JP" altLang="en-US"/>
          </a:p>
        </p:txBody>
      </p:sp>
      <p:sp>
        <p:nvSpPr>
          <p:cNvPr id="61" name="右矢印 60"/>
          <p:cNvSpPr/>
          <p:nvPr/>
        </p:nvSpPr>
        <p:spPr>
          <a:xfrm rot="5400000">
            <a:off x="3455988" y="3905250"/>
            <a:ext cx="936625" cy="28892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64" name="テキスト ボックス 44"/>
          <p:cNvSpPr txBox="1">
            <a:spLocks noChangeArrowheads="1"/>
          </p:cNvSpPr>
          <p:nvPr/>
        </p:nvSpPr>
        <p:spPr bwMode="auto">
          <a:xfrm>
            <a:off x="4256088" y="3646488"/>
            <a:ext cx="27384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a:t>パスワード設定済み外部記憶媒体により搬送</a:t>
            </a:r>
            <a:endParaRPr lang="en-US" altLang="ja-JP" sz="1000"/>
          </a:p>
        </p:txBody>
      </p:sp>
      <p:sp>
        <p:nvSpPr>
          <p:cNvPr id="5171" name="テキスト ボックス 54"/>
          <p:cNvSpPr txBox="1">
            <a:spLocks noChangeArrowheads="1"/>
          </p:cNvSpPr>
          <p:nvPr/>
        </p:nvSpPr>
        <p:spPr bwMode="auto">
          <a:xfrm>
            <a:off x="1243013" y="3652838"/>
            <a:ext cx="18875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a:t>入退室管理（記録あり）</a:t>
            </a:r>
            <a:endParaRPr lang="en-US" altLang="ja-JP" sz="1000"/>
          </a:p>
        </p:txBody>
      </p:sp>
      <p:sp>
        <p:nvSpPr>
          <p:cNvPr id="10" name="右矢印 9"/>
          <p:cNvSpPr/>
          <p:nvPr/>
        </p:nvSpPr>
        <p:spPr bwMode="auto">
          <a:xfrm>
            <a:off x="547688" y="2706688"/>
            <a:ext cx="928687" cy="485775"/>
          </a:xfrm>
          <a:prstGeom prst="rightArrow">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5177" name="テキスト ボックス 49"/>
          <p:cNvSpPr txBox="1">
            <a:spLocks noChangeArrowheads="1"/>
          </p:cNvSpPr>
          <p:nvPr/>
        </p:nvSpPr>
        <p:spPr bwMode="auto">
          <a:xfrm>
            <a:off x="510727" y="3201455"/>
            <a:ext cx="9032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許可された者のみ入退場</a:t>
            </a:r>
            <a:endParaRPr lang="en-US" altLang="ja-JP" sz="900" dirty="0"/>
          </a:p>
          <a:p>
            <a:pPr eaLnBrk="1" hangingPunct="1">
              <a:spcBef>
                <a:spcPct val="0"/>
              </a:spcBef>
              <a:buFontTx/>
              <a:buNone/>
            </a:pPr>
            <a:r>
              <a:rPr lang="ja-JP" altLang="en-US" sz="900" dirty="0"/>
              <a:t>可能</a:t>
            </a:r>
            <a:endParaRPr lang="en-US" altLang="ja-JP" sz="900" dirty="0"/>
          </a:p>
        </p:txBody>
      </p:sp>
      <p:sp>
        <p:nvSpPr>
          <p:cNvPr id="5182" name="テキスト ボックス 44"/>
          <p:cNvSpPr txBox="1">
            <a:spLocks noChangeArrowheads="1"/>
          </p:cNvSpPr>
          <p:nvPr/>
        </p:nvSpPr>
        <p:spPr bwMode="auto">
          <a:xfrm>
            <a:off x="1671966" y="3286376"/>
            <a:ext cx="1459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dirty="0"/>
              <a:t>提供媒体は受領</a:t>
            </a:r>
            <a:r>
              <a:rPr lang="en-US" altLang="ja-JP" sz="900" dirty="0"/>
              <a:t>2</a:t>
            </a:r>
            <a:r>
              <a:rPr lang="ja-JP" altLang="en-US" sz="900" dirty="0"/>
              <a:t>週間後</a:t>
            </a:r>
            <a:endParaRPr lang="en-US" altLang="ja-JP" sz="900" dirty="0"/>
          </a:p>
          <a:p>
            <a:pPr algn="r" eaLnBrk="1" hangingPunct="1">
              <a:spcBef>
                <a:spcPct val="0"/>
              </a:spcBef>
              <a:buFontTx/>
              <a:buNone/>
            </a:pPr>
            <a:r>
              <a:rPr lang="ja-JP" altLang="en-US" sz="900" dirty="0"/>
              <a:t>厚生労働省に返却する</a:t>
            </a:r>
            <a:endParaRPr lang="en-US" altLang="ja-JP" sz="900" dirty="0"/>
          </a:p>
        </p:txBody>
      </p:sp>
      <p:sp>
        <p:nvSpPr>
          <p:cNvPr id="5185" name="テキスト ボックス 54"/>
          <p:cNvSpPr txBox="1">
            <a:spLocks noChangeArrowheads="1"/>
          </p:cNvSpPr>
          <p:nvPr/>
        </p:nvSpPr>
        <p:spPr bwMode="auto">
          <a:xfrm>
            <a:off x="395288" y="2443163"/>
            <a:ext cx="10810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t>データ保存媒体</a:t>
            </a:r>
            <a:endParaRPr lang="en-US" altLang="ja-JP" sz="900"/>
          </a:p>
        </p:txBody>
      </p:sp>
      <p:sp>
        <p:nvSpPr>
          <p:cNvPr id="5187" name="テキスト ボックス 54"/>
          <p:cNvSpPr txBox="1">
            <a:spLocks noChangeArrowheads="1"/>
          </p:cNvSpPr>
          <p:nvPr/>
        </p:nvSpPr>
        <p:spPr bwMode="auto">
          <a:xfrm>
            <a:off x="2195513" y="2827338"/>
            <a:ext cx="15128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t>データはサーバにコピー</a:t>
            </a:r>
            <a:endParaRPr lang="en-US" altLang="ja-JP" sz="900"/>
          </a:p>
        </p:txBody>
      </p:sp>
      <p:sp>
        <p:nvSpPr>
          <p:cNvPr id="100" name="右矢印 99"/>
          <p:cNvSpPr/>
          <p:nvPr/>
        </p:nvSpPr>
        <p:spPr>
          <a:xfrm>
            <a:off x="3349129" y="3052763"/>
            <a:ext cx="358775" cy="142875"/>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7" name="正方形/長方形 86"/>
          <p:cNvSpPr/>
          <p:nvPr/>
        </p:nvSpPr>
        <p:spPr>
          <a:xfrm>
            <a:off x="4285109" y="6237312"/>
            <a:ext cx="4751387" cy="5651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ja-JP" altLang="en-US" dirty="0"/>
          </a:p>
        </p:txBody>
      </p:sp>
      <p:sp>
        <p:nvSpPr>
          <p:cNvPr id="88" name="テキスト ボックス 38"/>
          <p:cNvSpPr txBox="1">
            <a:spLocks noChangeArrowheads="1"/>
          </p:cNvSpPr>
          <p:nvPr/>
        </p:nvSpPr>
        <p:spPr bwMode="auto">
          <a:xfrm>
            <a:off x="4427538" y="6313488"/>
            <a:ext cx="936625" cy="415925"/>
          </a:xfrm>
          <a:prstGeom prst="rect">
            <a:avLst/>
          </a:prstGeom>
          <a:noFill/>
          <a:ln w="9525">
            <a:solidFill>
              <a:schemeClr val="tx1"/>
            </a:solidFill>
            <a:miter lim="800000"/>
            <a:headEnd/>
            <a:tailEnd/>
          </a:ln>
        </p:spPr>
        <p:txBody>
          <a:bodyPr>
            <a:spAutoFit/>
          </a:bodyPr>
          <a:lstStyle/>
          <a:p>
            <a:pPr algn="ctr" eaLnBrk="1" hangingPunct="1">
              <a:defRPr/>
            </a:pPr>
            <a:r>
              <a:rPr lang="ja-JP" altLang="en-US" sz="1050" dirty="0">
                <a:latin typeface="Calibri" pitchFamily="34" charset="0"/>
              </a:rPr>
              <a:t>外部委託先</a:t>
            </a:r>
            <a:endParaRPr lang="en-US" altLang="ja-JP" sz="1050" dirty="0">
              <a:latin typeface="Calibri" pitchFamily="34" charset="0"/>
            </a:endParaRPr>
          </a:p>
          <a:p>
            <a:pPr algn="ctr" eaLnBrk="1" hangingPunct="1">
              <a:defRPr/>
            </a:pPr>
            <a:r>
              <a:rPr lang="ja-JP" altLang="en-US" sz="1050" dirty="0">
                <a:latin typeface="Calibri" pitchFamily="34" charset="0"/>
              </a:rPr>
              <a:t>サーバ室</a:t>
            </a:r>
          </a:p>
        </p:txBody>
      </p:sp>
      <p:sp>
        <p:nvSpPr>
          <p:cNvPr id="5192" name="テキスト ボックス 44"/>
          <p:cNvSpPr txBox="1">
            <a:spLocks noChangeArrowheads="1"/>
          </p:cNvSpPr>
          <p:nvPr/>
        </p:nvSpPr>
        <p:spPr bwMode="auto">
          <a:xfrm>
            <a:off x="5327650" y="6315075"/>
            <a:ext cx="370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・外部委託先にてデータベース化と集計処理を対応する。</a:t>
            </a:r>
            <a:endParaRPr lang="en-US" altLang="ja-JP" sz="900" dirty="0"/>
          </a:p>
          <a:p>
            <a:pPr eaLnBrk="1" hangingPunct="1">
              <a:spcBef>
                <a:spcPct val="0"/>
              </a:spcBef>
              <a:buFontTx/>
              <a:buNone/>
            </a:pPr>
            <a:r>
              <a:rPr lang="ja-JP" altLang="en-US" sz="900" dirty="0"/>
              <a:t>・外部委託先の運用管理規定と自己点検規定を作成し規程を遵守する。</a:t>
            </a:r>
            <a:endParaRPr lang="en-US" altLang="ja-JP" sz="900" dirty="0"/>
          </a:p>
        </p:txBody>
      </p:sp>
      <p:sp>
        <p:nvSpPr>
          <p:cNvPr id="95" name="曲折矢印 94"/>
          <p:cNvSpPr/>
          <p:nvPr/>
        </p:nvSpPr>
        <p:spPr>
          <a:xfrm flipV="1">
            <a:off x="1763713" y="6242050"/>
            <a:ext cx="2447925" cy="576263"/>
          </a:xfrm>
          <a:prstGeom prst="bent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93" name="円形吹き出し 92"/>
          <p:cNvSpPr/>
          <p:nvPr/>
        </p:nvSpPr>
        <p:spPr>
          <a:xfrm>
            <a:off x="898525" y="6362700"/>
            <a:ext cx="720725" cy="360363"/>
          </a:xfrm>
          <a:prstGeom prst="wedgeEllipseCallout">
            <a:avLst>
              <a:gd name="adj1" fmla="val 57748"/>
              <a:gd name="adj2" fmla="val -39986"/>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96" name="テキスト ボックス 98"/>
          <p:cNvSpPr txBox="1">
            <a:spLocks noChangeArrowheads="1"/>
          </p:cNvSpPr>
          <p:nvPr/>
        </p:nvSpPr>
        <p:spPr bwMode="auto">
          <a:xfrm>
            <a:off x="1846263" y="-26988"/>
            <a:ext cx="5102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a:solidFill>
                  <a:srgbClr val="FF0000"/>
                </a:solidFill>
                <a:latin typeface="Arial" panose="020B0604020202020204" pitchFamily="34" charset="0"/>
              </a:rPr>
              <a:t>※</a:t>
            </a:r>
            <a:r>
              <a:rPr lang="ja-JP" altLang="en-US" sz="1100">
                <a:solidFill>
                  <a:srgbClr val="FF0000"/>
                </a:solidFill>
                <a:latin typeface="Arial" panose="020B0604020202020204" pitchFamily="34" charset="0"/>
              </a:rPr>
              <a:t>ここでの記載内容は参考例であり、実際の審査での了承を保証するものではない</a:t>
            </a:r>
          </a:p>
        </p:txBody>
      </p:sp>
      <p:pic>
        <p:nvPicPr>
          <p:cNvPr id="5197" name="図 90" descr="img059_12.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87900" y="4437063"/>
            <a:ext cx="2063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8" name="図 95" descr="img059_12.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229225" y="4092575"/>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9" name="図 90" descr="img059_12.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79838" y="3500438"/>
            <a:ext cx="2063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0" name="図 90" descr="img059_12.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85863" y="6092825"/>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1" name="図 95" descr="img059_12.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18150" y="4381500"/>
            <a:ext cx="2063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右矢印 91"/>
          <p:cNvSpPr/>
          <p:nvPr/>
        </p:nvSpPr>
        <p:spPr>
          <a:xfrm rot="10800000">
            <a:off x="532175" y="4588941"/>
            <a:ext cx="1310912" cy="173038"/>
          </a:xfrm>
          <a:prstGeom prst="right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8" name="右矢印 97"/>
          <p:cNvSpPr/>
          <p:nvPr/>
        </p:nvSpPr>
        <p:spPr>
          <a:xfrm rot="10800000">
            <a:off x="3067011" y="4524653"/>
            <a:ext cx="522201" cy="205018"/>
          </a:xfrm>
          <a:prstGeom prst="rightArrow">
            <a:avLst>
              <a:gd name="adj1" fmla="val 39728"/>
              <a:gd name="adj2" fmla="val 5000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pic>
        <p:nvPicPr>
          <p:cNvPr id="101" name="Picture 1" descr="C:\喜多村ローカル\01-くりっぷあーと\MC900431576.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0919" y="4087316"/>
            <a:ext cx="605604" cy="609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 name="テキスト ボックス 54"/>
          <p:cNvSpPr txBox="1">
            <a:spLocks noChangeArrowheads="1"/>
          </p:cNvSpPr>
          <p:nvPr/>
        </p:nvSpPr>
        <p:spPr bwMode="auto">
          <a:xfrm>
            <a:off x="2226093" y="4246526"/>
            <a:ext cx="1078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None/>
            </a:pPr>
            <a:r>
              <a:rPr lang="ja-JP" altLang="en-US" sz="1000" dirty="0">
                <a:latin typeface="ＭＳ Ｐゴシック" panose="020B0600070205080204" pitchFamily="50" charset="-128"/>
              </a:rPr>
              <a:t>公表物確認用</a:t>
            </a:r>
            <a:endParaRPr lang="en-US" altLang="ja-JP" sz="1000" dirty="0">
              <a:latin typeface="ＭＳ Ｐゴシック"/>
              <a:ea typeface="ＭＳ Ｐゴシック"/>
            </a:endParaRPr>
          </a:p>
        </p:txBody>
      </p:sp>
      <p:pic>
        <p:nvPicPr>
          <p:cNvPr id="105" name="Picture 6" descr="USBメモリのイラスト">
            <a:extLst>
              <a:ext uri="{FF2B5EF4-FFF2-40B4-BE49-F238E27FC236}">
                <a16:creationId xmlns:a16="http://schemas.microsoft.com/office/drawing/2014/main" id="{1908D44B-42E2-41E7-BD77-0DA81F601FC8}"/>
              </a:ext>
            </a:extLst>
          </p:cNvPr>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2337464" y="4446329"/>
            <a:ext cx="436821" cy="436821"/>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6" descr="USBメモリのイラスト">
            <a:extLst>
              <a:ext uri="{FF2B5EF4-FFF2-40B4-BE49-F238E27FC236}">
                <a16:creationId xmlns:a16="http://schemas.microsoft.com/office/drawing/2014/main" id="{1908D44B-42E2-41E7-BD77-0DA81F601FC8}"/>
              </a:ext>
            </a:extLst>
          </p:cNvPr>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5190370" y="4729671"/>
            <a:ext cx="302129" cy="368804"/>
          </a:xfrm>
          <a:prstGeom prst="rect">
            <a:avLst/>
          </a:prstGeom>
          <a:noFill/>
          <a:extLst>
            <a:ext uri="{909E8E84-426E-40DD-AFC4-6F175D3DCCD1}">
              <a14:hiddenFill xmlns:a14="http://schemas.microsoft.com/office/drawing/2010/main">
                <a:solidFill>
                  <a:srgbClr val="FFFFFF"/>
                </a:solidFill>
              </a14:hiddenFill>
            </a:ext>
          </a:extLst>
        </p:spPr>
      </p:pic>
      <p:pic>
        <p:nvPicPr>
          <p:cNvPr id="107" name="図 80"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26867" y="2617902"/>
            <a:ext cx="152839" cy="415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 name="図 80" descr="img059_12.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051009" y="3008923"/>
            <a:ext cx="152839" cy="415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直方体 108"/>
          <p:cNvSpPr/>
          <p:nvPr/>
        </p:nvSpPr>
        <p:spPr>
          <a:xfrm>
            <a:off x="5745331" y="2494328"/>
            <a:ext cx="360363" cy="504825"/>
          </a:xfrm>
          <a:prstGeom prst="cube">
            <a:avLst>
              <a:gd name="adj" fmla="val 19709"/>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1" hangingPunct="1">
              <a:defRPr/>
            </a:pPr>
            <a:r>
              <a:rPr lang="ja-JP" altLang="en-US" sz="700" dirty="0"/>
              <a:t>消去</a:t>
            </a:r>
            <a:endParaRPr lang="en-US" altLang="ja-JP" sz="700" dirty="0"/>
          </a:p>
          <a:p>
            <a:pPr algn="ctr" eaLnBrk="1" hangingPunct="1">
              <a:defRPr/>
            </a:pPr>
            <a:r>
              <a:rPr lang="ja-JP" altLang="en-US" sz="700" dirty="0"/>
              <a:t>ソフト</a:t>
            </a:r>
          </a:p>
        </p:txBody>
      </p:sp>
      <p:sp>
        <p:nvSpPr>
          <p:cNvPr id="110" name="テキスト ボックス 44"/>
          <p:cNvSpPr txBox="1">
            <a:spLocks noChangeArrowheads="1"/>
          </p:cNvSpPr>
          <p:nvPr/>
        </p:nvSpPr>
        <p:spPr bwMode="auto">
          <a:xfrm>
            <a:off x="4121988" y="2521447"/>
            <a:ext cx="136842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サーバ内のデータは研究終了時専用のデータ消去ソフトで完全削除</a:t>
            </a:r>
            <a:endParaRPr lang="en-US" altLang="ja-JP" sz="900" dirty="0"/>
          </a:p>
        </p:txBody>
      </p:sp>
      <p:sp>
        <p:nvSpPr>
          <p:cNvPr id="111" name="右矢印 110"/>
          <p:cNvSpPr/>
          <p:nvPr/>
        </p:nvSpPr>
        <p:spPr>
          <a:xfrm>
            <a:off x="5530225" y="2658635"/>
            <a:ext cx="144463" cy="14446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2" name="正方形/長方形 111"/>
          <p:cNvSpPr/>
          <p:nvPr/>
        </p:nvSpPr>
        <p:spPr>
          <a:xfrm>
            <a:off x="4152275" y="2522440"/>
            <a:ext cx="1296987" cy="488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9" name="テキスト ボックス 54"/>
          <p:cNvSpPr txBox="1">
            <a:spLocks noChangeArrowheads="1"/>
          </p:cNvSpPr>
          <p:nvPr/>
        </p:nvSpPr>
        <p:spPr bwMode="auto">
          <a:xfrm>
            <a:off x="440110" y="3789040"/>
            <a:ext cx="9869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en-US" sz="1000" dirty="0">
                <a:latin typeface="ＭＳ Ｐゴシック" panose="020B0600070205080204" pitchFamily="50" charset="-128"/>
              </a:rPr>
              <a:t>公表物確認用</a:t>
            </a:r>
            <a:r>
              <a:rPr lang="en-US" altLang="ja-JP" sz="1000" dirty="0">
                <a:latin typeface="ＭＳ Ｐゴシック" panose="020B0600070205080204" pitchFamily="50" charset="-128"/>
              </a:rPr>
              <a:t>PC</a:t>
            </a:r>
            <a:endParaRPr lang="en-US" altLang="ja-JP" sz="1000" dirty="0">
              <a:latin typeface="ＭＳ Ｐゴシック"/>
              <a:ea typeface="ＭＳ Ｐゴシック"/>
            </a:endParaRPr>
          </a:p>
        </p:txBody>
      </p:sp>
      <p:sp>
        <p:nvSpPr>
          <p:cNvPr id="80" name="正方形/長方形 79"/>
          <p:cNvSpPr/>
          <p:nvPr/>
        </p:nvSpPr>
        <p:spPr>
          <a:xfrm>
            <a:off x="442742" y="4820235"/>
            <a:ext cx="2014904" cy="507831"/>
          </a:xfrm>
          <a:prstGeom prst="rect">
            <a:avLst/>
          </a:prstGeom>
        </p:spPr>
        <p:txBody>
          <a:bodyPr wrap="square">
            <a:spAutoFit/>
          </a:bodyPr>
          <a:lstStyle/>
          <a:p>
            <a:r>
              <a:rPr lang="ja-JP" altLang="en-US" sz="900" dirty="0">
                <a:latin typeface="ＭＳ Ｐゴシック"/>
                <a:ea typeface="ＭＳ Ｐゴシック"/>
              </a:rPr>
              <a:t>担当者から公表確認を依頼する。担当者は、公表物確認用</a:t>
            </a:r>
            <a:r>
              <a:rPr lang="en-US" altLang="ja-JP" sz="900" dirty="0">
                <a:latin typeface="ＭＳ Ｐゴシック"/>
                <a:ea typeface="ＭＳ Ｐゴシック"/>
              </a:rPr>
              <a:t>PC</a:t>
            </a:r>
            <a:r>
              <a:rPr lang="ja-JP" altLang="en-US" sz="900" dirty="0">
                <a:latin typeface="ＭＳ Ｐゴシック"/>
                <a:ea typeface="ＭＳ Ｐゴシック"/>
              </a:rPr>
              <a:t>から最終生成物を窓口にメール送付する。</a:t>
            </a:r>
          </a:p>
        </p:txBody>
      </p:sp>
      <p:sp>
        <p:nvSpPr>
          <p:cNvPr id="81" name="テキスト ボックス 59"/>
          <p:cNvSpPr txBox="1">
            <a:spLocks noChangeArrowheads="1"/>
          </p:cNvSpPr>
          <p:nvPr/>
        </p:nvSpPr>
        <p:spPr bwMode="auto">
          <a:xfrm>
            <a:off x="1888021" y="6185842"/>
            <a:ext cx="24850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dirty="0"/>
              <a:t>（外部委託先への運搬：手渡しもしくはセキュリティ便）</a:t>
            </a:r>
            <a:endParaRPr lang="en-US" altLang="ja-JP" sz="800" dirty="0"/>
          </a:p>
          <a:p>
            <a:pPr eaLnBrk="1" hangingPunct="1">
              <a:spcBef>
                <a:spcPct val="0"/>
              </a:spcBef>
              <a:buFontTx/>
              <a:buNone/>
            </a:pPr>
            <a:r>
              <a:rPr lang="ja-JP" altLang="en-US" sz="800" dirty="0"/>
              <a:t>外付けＨＤＤ（パスワード設定済）を使用し運搬すること。</a:t>
            </a:r>
            <a:endParaRPr lang="en-US" altLang="ja-JP" sz="800" dirty="0"/>
          </a:p>
        </p:txBody>
      </p:sp>
      <p:sp>
        <p:nvSpPr>
          <p:cNvPr id="4" name="角丸四角形吹き出し 95">
            <a:extLst>
              <a:ext uri="{FF2B5EF4-FFF2-40B4-BE49-F238E27FC236}">
                <a16:creationId xmlns:a16="http://schemas.microsoft.com/office/drawing/2014/main" id="{C41B1A99-2107-9F4F-6962-E5C8AB0A21C9}"/>
              </a:ext>
            </a:extLst>
          </p:cNvPr>
          <p:cNvSpPr/>
          <p:nvPr/>
        </p:nvSpPr>
        <p:spPr>
          <a:xfrm>
            <a:off x="3106426" y="5037978"/>
            <a:ext cx="1968185" cy="1096326"/>
          </a:xfrm>
          <a:prstGeom prst="wedgeRoundRectCallout">
            <a:avLst>
              <a:gd name="adj1" fmla="val -8914"/>
              <a:gd name="adj2" fmla="val -5949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000" dirty="0">
              <a:solidFill>
                <a:schemeClr val="tx1"/>
              </a:solidFill>
            </a:endParaRPr>
          </a:p>
          <a:p>
            <a:pPr eaLnBrk="1" hangingPunct="1">
              <a:defRPr/>
            </a:pPr>
            <a:endParaRPr lang="en-US" altLang="ja-JP" sz="900" dirty="0">
              <a:solidFill>
                <a:schemeClr val="tx1"/>
              </a:solidFill>
            </a:endParaRPr>
          </a:p>
          <a:p>
            <a:pPr algn="ctr" eaLnBrk="1" hangingPunct="1">
              <a:defRPr/>
            </a:pPr>
            <a:endParaRPr lang="ja-JP" altLang="en-US" dirty="0"/>
          </a:p>
        </p:txBody>
      </p:sp>
      <p:sp>
        <p:nvSpPr>
          <p:cNvPr id="5" name="テキスト ボックス 100">
            <a:extLst>
              <a:ext uri="{FF2B5EF4-FFF2-40B4-BE49-F238E27FC236}">
                <a16:creationId xmlns:a16="http://schemas.microsoft.com/office/drawing/2014/main" id="{A01A0F60-D5D2-2F16-4ADB-737D97B36631}"/>
              </a:ext>
            </a:extLst>
          </p:cNvPr>
          <p:cNvSpPr txBox="1">
            <a:spLocks noChangeArrowheads="1"/>
          </p:cNvSpPr>
          <p:nvPr/>
        </p:nvSpPr>
        <p:spPr bwMode="auto">
          <a:xfrm>
            <a:off x="3098309" y="5058993"/>
            <a:ext cx="2196621"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Arial" panose="020B0604020202020204" pitchFamily="34" charset="0"/>
              </a:rPr>
              <a:t>【</a:t>
            </a:r>
            <a:r>
              <a:rPr lang="ja-JP" altLang="en-US" sz="900" dirty="0">
                <a:latin typeface="Arial" panose="020B0604020202020204" pitchFamily="34" charset="0"/>
              </a:rPr>
              <a:t>操作端末</a:t>
            </a:r>
            <a:r>
              <a:rPr lang="en-US" altLang="ja-JP" sz="900" dirty="0">
                <a:latin typeface="Arial" panose="020B0604020202020204" pitchFamily="34" charset="0"/>
              </a:rPr>
              <a:t>】</a:t>
            </a:r>
          </a:p>
          <a:p>
            <a:pPr eaLnBrk="1" hangingPunct="1">
              <a:spcBef>
                <a:spcPct val="0"/>
              </a:spcBef>
              <a:buFontTx/>
              <a:buNone/>
            </a:pPr>
            <a:r>
              <a:rPr lang="ja-JP" altLang="en-US" sz="800" dirty="0">
                <a:latin typeface="Arial" panose="020B0604020202020204" pitchFamily="34" charset="0"/>
              </a:rPr>
              <a:t>・操作端末利用記録台帳にて記録</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a:t>
            </a:r>
            <a:r>
              <a:rPr lang="en-US" altLang="ja-JP" sz="800" dirty="0">
                <a:latin typeface="Arial" panose="020B0604020202020204" pitchFamily="34" charset="0"/>
              </a:rPr>
              <a:t>ID</a:t>
            </a:r>
            <a:r>
              <a:rPr lang="ja-JP" altLang="en-US" sz="800" dirty="0">
                <a:latin typeface="Arial" panose="020B0604020202020204" pitchFamily="34" charset="0"/>
              </a:rPr>
              <a:t>・パスワード設定（</a:t>
            </a:r>
            <a:r>
              <a:rPr lang="ja-JP" altLang="en-US" sz="800" dirty="0">
                <a:solidFill>
                  <a:srgbClr val="FF0000"/>
                </a:solidFill>
              </a:rPr>
              <a:t>二要素認証を用いる</a:t>
            </a:r>
            <a:r>
              <a:rPr lang="ja-JP" altLang="en-US" sz="800" dirty="0"/>
              <a:t>）</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・スクリーンセーバー設定</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・ウイルス対策ソフト導入</a:t>
            </a:r>
            <a:endParaRPr lang="en-US" altLang="ja-JP" sz="800" dirty="0">
              <a:latin typeface="Arial" panose="020B0604020202020204" pitchFamily="34" charset="0"/>
            </a:endParaRPr>
          </a:p>
          <a:p>
            <a:pPr eaLnBrk="1" hangingPunct="1">
              <a:spcBef>
                <a:spcPct val="0"/>
              </a:spcBef>
              <a:buFontTx/>
              <a:buNone/>
            </a:pPr>
            <a:r>
              <a:rPr lang="ja-JP" altLang="en-US" sz="800" dirty="0">
                <a:latin typeface="Arial" panose="020B0604020202020204" pitchFamily="34" charset="0"/>
              </a:rPr>
              <a:t>・セキュリティワイヤー施錠</a:t>
            </a:r>
            <a:endParaRPr lang="en-US" altLang="ja-JP" sz="800" dirty="0">
              <a:latin typeface="Arial" panose="020B0604020202020204" pitchFamily="34" charset="0"/>
            </a:endParaRPr>
          </a:p>
          <a:p>
            <a:pPr eaLnBrk="1" hangingPunct="1">
              <a:spcBef>
                <a:spcPct val="0"/>
              </a:spcBef>
              <a:buNone/>
            </a:pPr>
            <a:r>
              <a:rPr lang="ja-JP" altLang="en-US" sz="800" dirty="0">
                <a:latin typeface="Arial" panose="020B0604020202020204" pitchFamily="34" charset="0"/>
              </a:rPr>
              <a:t>・</a:t>
            </a:r>
            <a:r>
              <a:rPr lang="ja-JP" altLang="en-US" sz="800" dirty="0"/>
              <a:t>外部ネットワーク（インターネット等）へ</a:t>
            </a:r>
            <a:br>
              <a:rPr lang="en-US" altLang="ja-JP" sz="800" dirty="0"/>
            </a:br>
            <a:r>
              <a:rPr lang="ja-JP" altLang="en-US" sz="800" dirty="0"/>
              <a:t>の接続不可</a:t>
            </a:r>
            <a:endParaRPr lang="en-US" altLang="ja-JP" sz="800" dirty="0"/>
          </a:p>
        </p:txBody>
      </p:sp>
      <p:sp>
        <p:nvSpPr>
          <p:cNvPr id="8" name="正方形/長方形 7">
            <a:extLst>
              <a:ext uri="{FF2B5EF4-FFF2-40B4-BE49-F238E27FC236}">
                <a16:creationId xmlns:a16="http://schemas.microsoft.com/office/drawing/2014/main" id="{0B544355-7B28-A383-9EE3-188CE343D366}"/>
              </a:ext>
            </a:extLst>
          </p:cNvPr>
          <p:cNvSpPr/>
          <p:nvPr/>
        </p:nvSpPr>
        <p:spPr>
          <a:xfrm>
            <a:off x="7019925" y="4173538"/>
            <a:ext cx="1282700" cy="488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 name="テキスト ボックス 44">
            <a:extLst>
              <a:ext uri="{FF2B5EF4-FFF2-40B4-BE49-F238E27FC236}">
                <a16:creationId xmlns:a16="http://schemas.microsoft.com/office/drawing/2014/main" id="{F1C23A6D-D669-281B-B566-C2CBC44683AA}"/>
              </a:ext>
            </a:extLst>
          </p:cNvPr>
          <p:cNvSpPr txBox="1">
            <a:spLocks noChangeArrowheads="1"/>
          </p:cNvSpPr>
          <p:nvPr/>
        </p:nvSpPr>
        <p:spPr bwMode="auto">
          <a:xfrm>
            <a:off x="7003267" y="4172171"/>
            <a:ext cx="1352550" cy="4618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端末内のデータは</a:t>
            </a:r>
            <a:endParaRPr lang="en-US" altLang="ja-JP" sz="900" dirty="0"/>
          </a:p>
          <a:p>
            <a:pPr eaLnBrk="1" hangingPunct="1">
              <a:spcBef>
                <a:spcPct val="0"/>
              </a:spcBef>
              <a:buFontTx/>
              <a:buNone/>
            </a:pPr>
            <a:r>
              <a:rPr lang="ja-JP" altLang="en-US" sz="900" dirty="0"/>
              <a:t>専用のデータ消去ソフトで完全削除</a:t>
            </a:r>
            <a:endParaRPr lang="en-US" altLang="ja-JP" sz="900" dirty="0"/>
          </a:p>
        </p:txBody>
      </p:sp>
    </p:spTree>
    <p:extLst>
      <p:ext uri="{BB962C8B-B14F-4D97-AF65-F5344CB8AC3E}">
        <p14:creationId xmlns:p14="http://schemas.microsoft.com/office/powerpoint/2010/main" val="36149662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1169</Words>
  <Application>Microsoft Office PowerPoint</Application>
  <PresentationFormat>画面に合わせる (4:3)</PresentationFormat>
  <Paragraphs>138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2023-08-31T07:41:57Z</dcterms:modified>
</cp:coreProperties>
</file>